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notesMasterIdLst>
    <p:notesMasterId r:id="rId16"/>
  </p:notesMasterIdLst>
  <p:sldIdLst>
    <p:sldId id="256" r:id="rId2"/>
    <p:sldId id="258" r:id="rId3"/>
    <p:sldId id="257" r:id="rId4"/>
    <p:sldId id="261" r:id="rId5"/>
    <p:sldId id="270" r:id="rId6"/>
    <p:sldId id="271" r:id="rId7"/>
    <p:sldId id="272" r:id="rId8"/>
    <p:sldId id="273" r:id="rId9"/>
    <p:sldId id="264" r:id="rId10"/>
    <p:sldId id="275" r:id="rId11"/>
    <p:sldId id="274" r:id="rId12"/>
    <p:sldId id="276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3969"/>
  </p:normalViewPr>
  <p:slideViewPr>
    <p:cSldViewPr snapToGrid="0" snapToObjects="1">
      <p:cViewPr varScale="1">
        <p:scale>
          <a:sx n="103" d="100"/>
          <a:sy n="103" d="100"/>
        </p:scale>
        <p:origin x="2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748A-5FF3-4441-9ED3-3B149A8CBC57}" type="doc">
      <dgm:prSet loTypeId="urn:microsoft.com/office/officeart/2005/8/layout/matrix1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39A9C2-A659-224D-9E2A-F2D9A9BE1CE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Verantwortungs-gemeinschaft</a:t>
          </a:r>
          <a:endParaRPr lang="de-DE" sz="2000" b="1" dirty="0">
            <a:solidFill>
              <a:schemeClr val="accent5">
                <a:lumMod val="50000"/>
              </a:schemeClr>
            </a:solidFill>
          </a:endParaRPr>
        </a:p>
      </dgm:t>
    </dgm:pt>
    <dgm:pt modelId="{30F9865A-0339-6741-A982-80562B351432}" type="parTrans" cxnId="{3774E487-87F3-0446-AC13-5EA041E173A6}">
      <dgm:prSet/>
      <dgm:spPr/>
      <dgm:t>
        <a:bodyPr/>
        <a:lstStyle/>
        <a:p>
          <a:endParaRPr lang="de-DE"/>
        </a:p>
      </dgm:t>
    </dgm:pt>
    <dgm:pt modelId="{AFDE14C0-BAF6-A548-99FB-DAD6CDD8FAA8}" type="sibTrans" cxnId="{3774E487-87F3-0446-AC13-5EA041E173A6}">
      <dgm:prSet/>
      <dgm:spPr/>
      <dgm:t>
        <a:bodyPr/>
        <a:lstStyle/>
        <a:p>
          <a:endParaRPr lang="de-DE"/>
        </a:p>
      </dgm:t>
    </dgm:pt>
    <dgm:pt modelId="{0912A847-DAB9-BF48-80FF-691C2CDF6005}">
      <dgm:prSet phldrT="[Text]"/>
      <dgm:spPr>
        <a:gradFill flip="none"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  <a:tileRect/>
        </a:gradFill>
      </dgm:spPr>
      <dgm:t>
        <a:bodyPr/>
        <a:lstStyle/>
        <a:p>
          <a:r>
            <a:rPr lang="de-DE" dirty="0"/>
            <a:t>Interdisziplinäre Zusammenarbeit</a:t>
          </a:r>
        </a:p>
        <a:p>
          <a:r>
            <a:rPr lang="de-DE" dirty="0"/>
            <a:t>Wissenserweiterung über Instrumente, Methoden ..</a:t>
          </a:r>
        </a:p>
      </dgm:t>
    </dgm:pt>
    <dgm:pt modelId="{906BA75F-0F54-C84A-B0D8-D87C10AED385}" type="parTrans" cxnId="{0D52C148-0F16-F94B-9640-145450513961}">
      <dgm:prSet/>
      <dgm:spPr/>
      <dgm:t>
        <a:bodyPr/>
        <a:lstStyle/>
        <a:p>
          <a:endParaRPr lang="de-DE"/>
        </a:p>
      </dgm:t>
    </dgm:pt>
    <dgm:pt modelId="{FAF934D2-92B4-AF47-939B-5B3F560DE4F9}" type="sibTrans" cxnId="{0D52C148-0F16-F94B-9640-145450513961}">
      <dgm:prSet/>
      <dgm:spPr/>
      <dgm:t>
        <a:bodyPr/>
        <a:lstStyle/>
        <a:p>
          <a:endParaRPr lang="de-DE"/>
        </a:p>
      </dgm:t>
    </dgm:pt>
    <dgm:pt modelId="{EC270747-C3BC-6D4E-BB58-93E62CE09BF7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</a:gradFill>
      </dgm:spPr>
      <dgm:t>
        <a:bodyPr/>
        <a:lstStyle/>
        <a:p>
          <a:r>
            <a:rPr lang="de-DE" dirty="0"/>
            <a:t>Reflexion von Prozessen</a:t>
          </a:r>
        </a:p>
        <a:p>
          <a:r>
            <a:rPr lang="de-DE" dirty="0"/>
            <a:t>Strukturelle Veränderungen</a:t>
          </a:r>
        </a:p>
      </dgm:t>
    </dgm:pt>
    <dgm:pt modelId="{75C9AF4F-47EC-494B-B6B4-60C5B5F25AFF}" type="parTrans" cxnId="{E0CF79C3-E233-CD4B-B800-AE8277A130E3}">
      <dgm:prSet/>
      <dgm:spPr/>
      <dgm:t>
        <a:bodyPr/>
        <a:lstStyle/>
        <a:p>
          <a:endParaRPr lang="de-DE"/>
        </a:p>
      </dgm:t>
    </dgm:pt>
    <dgm:pt modelId="{35208C74-7F51-B64D-A9E0-35E810C89581}" type="sibTrans" cxnId="{E0CF79C3-E233-CD4B-B800-AE8277A130E3}">
      <dgm:prSet/>
      <dgm:spPr/>
      <dgm:t>
        <a:bodyPr/>
        <a:lstStyle/>
        <a:p>
          <a:endParaRPr lang="de-DE"/>
        </a:p>
      </dgm:t>
    </dgm:pt>
    <dgm:pt modelId="{7BA9E53B-2247-C148-86FA-5BE5D0007341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</dgm:spPr>
      <dgm:t>
        <a:bodyPr/>
        <a:lstStyle/>
        <a:p>
          <a:r>
            <a:rPr lang="de-DE" dirty="0"/>
            <a:t>Begleitung und Unterstützung der Kinder und Jugendlichen</a:t>
          </a:r>
        </a:p>
        <a:p>
          <a:r>
            <a:rPr lang="de-DE" dirty="0"/>
            <a:t>Entlastung </a:t>
          </a:r>
        </a:p>
      </dgm:t>
    </dgm:pt>
    <dgm:pt modelId="{E8815EE4-D887-FF42-8E65-A48CCE4CD01B}" type="parTrans" cxnId="{28DB994A-7BAA-9D4F-8E04-DBCA0A1C27A7}">
      <dgm:prSet/>
      <dgm:spPr/>
      <dgm:t>
        <a:bodyPr/>
        <a:lstStyle/>
        <a:p>
          <a:endParaRPr lang="de-DE"/>
        </a:p>
      </dgm:t>
    </dgm:pt>
    <dgm:pt modelId="{0823EBF3-2EFD-2348-B653-04564BA3A620}" type="sibTrans" cxnId="{28DB994A-7BAA-9D4F-8E04-DBCA0A1C27A7}">
      <dgm:prSet/>
      <dgm:spPr/>
      <dgm:t>
        <a:bodyPr/>
        <a:lstStyle/>
        <a:p>
          <a:endParaRPr lang="de-DE"/>
        </a:p>
      </dgm:t>
    </dgm:pt>
    <dgm:pt modelId="{5DDC9737-D00B-4245-B4C7-0F542B7F3543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</a:gradFill>
      </dgm:spPr>
      <dgm:t>
        <a:bodyPr/>
        <a:lstStyle/>
        <a:p>
          <a:r>
            <a:rPr lang="de-DE" dirty="0"/>
            <a:t>Stärkung Teamstrukturen</a:t>
          </a:r>
        </a:p>
        <a:p>
          <a:r>
            <a:rPr lang="de-DE" dirty="0"/>
            <a:t>Entwicklungen</a:t>
          </a:r>
        </a:p>
      </dgm:t>
    </dgm:pt>
    <dgm:pt modelId="{76E83D16-E9EA-3D4E-B0EF-DF66F75C73AA}" type="parTrans" cxnId="{B7333706-730F-2D4A-9E36-0DEEBEF0743F}">
      <dgm:prSet/>
      <dgm:spPr/>
      <dgm:t>
        <a:bodyPr/>
        <a:lstStyle/>
        <a:p>
          <a:endParaRPr lang="de-DE"/>
        </a:p>
      </dgm:t>
    </dgm:pt>
    <dgm:pt modelId="{6CBCAE0D-A235-C14D-B35C-F48009560A09}" type="sibTrans" cxnId="{B7333706-730F-2D4A-9E36-0DEEBEF0743F}">
      <dgm:prSet/>
      <dgm:spPr/>
      <dgm:t>
        <a:bodyPr/>
        <a:lstStyle/>
        <a:p>
          <a:endParaRPr lang="de-DE"/>
        </a:p>
      </dgm:t>
    </dgm:pt>
    <dgm:pt modelId="{B24A0936-9014-FD4F-BB10-1383BE252B2F}" type="pres">
      <dgm:prSet presAssocID="{6622748A-5FF3-4441-9ED3-3B149A8CBC5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DC23E18-B83B-1F4A-8677-B224EEFFEED3}" type="pres">
      <dgm:prSet presAssocID="{6622748A-5FF3-4441-9ED3-3B149A8CBC57}" presName="matrix" presStyleCnt="0"/>
      <dgm:spPr/>
    </dgm:pt>
    <dgm:pt modelId="{11019EB1-DC05-F241-A903-044F936032CF}" type="pres">
      <dgm:prSet presAssocID="{6622748A-5FF3-4441-9ED3-3B149A8CBC57}" presName="tile1" presStyleLbl="node1" presStyleIdx="0" presStyleCnt="4"/>
      <dgm:spPr/>
      <dgm:t>
        <a:bodyPr/>
        <a:lstStyle/>
        <a:p>
          <a:endParaRPr lang="de-DE"/>
        </a:p>
      </dgm:t>
    </dgm:pt>
    <dgm:pt modelId="{F0931532-83AA-DF41-A0F9-6932C0F1CDA2}" type="pres">
      <dgm:prSet presAssocID="{6622748A-5FF3-4441-9ED3-3B149A8CBC5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C401BA-8259-9E4F-BE31-8D7449E2D124}" type="pres">
      <dgm:prSet presAssocID="{6622748A-5FF3-4441-9ED3-3B149A8CBC57}" presName="tile2" presStyleLbl="node1" presStyleIdx="1" presStyleCnt="4" custLinFactNeighborX="59" custLinFactNeighborY="0"/>
      <dgm:spPr/>
      <dgm:t>
        <a:bodyPr/>
        <a:lstStyle/>
        <a:p>
          <a:endParaRPr lang="de-DE"/>
        </a:p>
      </dgm:t>
    </dgm:pt>
    <dgm:pt modelId="{F96CFDE0-E446-4B49-A94D-54867145F95F}" type="pres">
      <dgm:prSet presAssocID="{6622748A-5FF3-4441-9ED3-3B149A8CBC5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9D7F1D-AF53-8C47-933B-DB37DDA17645}" type="pres">
      <dgm:prSet presAssocID="{6622748A-5FF3-4441-9ED3-3B149A8CBC57}" presName="tile3" presStyleLbl="node1" presStyleIdx="2" presStyleCnt="4" custLinFactNeighborX="-3059" custLinFactNeighborY="0"/>
      <dgm:spPr/>
      <dgm:t>
        <a:bodyPr/>
        <a:lstStyle/>
        <a:p>
          <a:endParaRPr lang="de-DE"/>
        </a:p>
      </dgm:t>
    </dgm:pt>
    <dgm:pt modelId="{C76EC26C-6755-724E-9C23-8D5C23984B5C}" type="pres">
      <dgm:prSet presAssocID="{6622748A-5FF3-4441-9ED3-3B149A8CBC5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D8FB6-1015-D84D-82D8-5CB2265ED1B2}" type="pres">
      <dgm:prSet presAssocID="{6622748A-5FF3-4441-9ED3-3B149A8CBC57}" presName="tile4" presStyleLbl="node1" presStyleIdx="3" presStyleCnt="4"/>
      <dgm:spPr/>
      <dgm:t>
        <a:bodyPr/>
        <a:lstStyle/>
        <a:p>
          <a:endParaRPr lang="de-DE"/>
        </a:p>
      </dgm:t>
    </dgm:pt>
    <dgm:pt modelId="{8E9D57FD-9C91-9D42-88E3-57B74E12F0D0}" type="pres">
      <dgm:prSet presAssocID="{6622748A-5FF3-4441-9ED3-3B149A8CBC5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16BC0C-A0BD-C242-9ECB-1FAF027D27C9}" type="pres">
      <dgm:prSet presAssocID="{6622748A-5FF3-4441-9ED3-3B149A8CBC57}" presName="centerTile" presStyleLbl="fgShp" presStyleIdx="0" presStyleCnt="1" custScaleX="125831" custScaleY="15270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3774E487-87F3-0446-AC13-5EA041E173A6}" srcId="{6622748A-5FF3-4441-9ED3-3B149A8CBC57}" destId="{4A39A9C2-A659-224D-9E2A-F2D9A9BE1CEA}" srcOrd="0" destOrd="0" parTransId="{30F9865A-0339-6741-A982-80562B351432}" sibTransId="{AFDE14C0-BAF6-A548-99FB-DAD6CDD8FAA8}"/>
    <dgm:cxn modelId="{4986818E-F596-EC4C-AEF3-AB61F22AC218}" type="presOf" srcId="{5DDC9737-D00B-4245-B4C7-0F542B7F3543}" destId="{B9ED8FB6-1015-D84D-82D8-5CB2265ED1B2}" srcOrd="0" destOrd="0" presId="urn:microsoft.com/office/officeart/2005/8/layout/matrix1"/>
    <dgm:cxn modelId="{55F46DBD-3167-0F4C-BF09-0346E09F7512}" type="presOf" srcId="{4A39A9C2-A659-224D-9E2A-F2D9A9BE1CEA}" destId="{BF16BC0C-A0BD-C242-9ECB-1FAF027D27C9}" srcOrd="0" destOrd="0" presId="urn:microsoft.com/office/officeart/2005/8/layout/matrix1"/>
    <dgm:cxn modelId="{9D5C36BF-BD10-0F4B-83A2-FE39131EBCF0}" type="presOf" srcId="{6622748A-5FF3-4441-9ED3-3B149A8CBC57}" destId="{B24A0936-9014-FD4F-BB10-1383BE252B2F}" srcOrd="0" destOrd="0" presId="urn:microsoft.com/office/officeart/2005/8/layout/matrix1"/>
    <dgm:cxn modelId="{B7333706-730F-2D4A-9E36-0DEEBEF0743F}" srcId="{4A39A9C2-A659-224D-9E2A-F2D9A9BE1CEA}" destId="{5DDC9737-D00B-4245-B4C7-0F542B7F3543}" srcOrd="3" destOrd="0" parTransId="{76E83D16-E9EA-3D4E-B0EF-DF66F75C73AA}" sibTransId="{6CBCAE0D-A235-C14D-B35C-F48009560A09}"/>
    <dgm:cxn modelId="{D04A8464-DCAA-A944-8EF8-C73FEFE83341}" type="presOf" srcId="{0912A847-DAB9-BF48-80FF-691C2CDF6005}" destId="{11019EB1-DC05-F241-A903-044F936032CF}" srcOrd="0" destOrd="0" presId="urn:microsoft.com/office/officeart/2005/8/layout/matrix1"/>
    <dgm:cxn modelId="{5A691BF2-CF48-5346-BED6-CA4862471B3D}" type="presOf" srcId="{5DDC9737-D00B-4245-B4C7-0F542B7F3543}" destId="{8E9D57FD-9C91-9D42-88E3-57B74E12F0D0}" srcOrd="1" destOrd="0" presId="urn:microsoft.com/office/officeart/2005/8/layout/matrix1"/>
    <dgm:cxn modelId="{E0CF79C3-E233-CD4B-B800-AE8277A130E3}" srcId="{4A39A9C2-A659-224D-9E2A-F2D9A9BE1CEA}" destId="{EC270747-C3BC-6D4E-BB58-93E62CE09BF7}" srcOrd="1" destOrd="0" parTransId="{75C9AF4F-47EC-494B-B6B4-60C5B5F25AFF}" sibTransId="{35208C74-7F51-B64D-A9E0-35E810C89581}"/>
    <dgm:cxn modelId="{28DB994A-7BAA-9D4F-8E04-DBCA0A1C27A7}" srcId="{4A39A9C2-A659-224D-9E2A-F2D9A9BE1CEA}" destId="{7BA9E53B-2247-C148-86FA-5BE5D0007341}" srcOrd="2" destOrd="0" parTransId="{E8815EE4-D887-FF42-8E65-A48CCE4CD01B}" sibTransId="{0823EBF3-2EFD-2348-B653-04564BA3A620}"/>
    <dgm:cxn modelId="{E61B498C-5CDD-FC41-AABA-2CF2D76F8D0F}" type="presOf" srcId="{EC270747-C3BC-6D4E-BB58-93E62CE09BF7}" destId="{74C401BA-8259-9E4F-BE31-8D7449E2D124}" srcOrd="0" destOrd="0" presId="urn:microsoft.com/office/officeart/2005/8/layout/matrix1"/>
    <dgm:cxn modelId="{F163B242-EE6F-3242-9E90-A24BABB9704A}" type="presOf" srcId="{7BA9E53B-2247-C148-86FA-5BE5D0007341}" destId="{F29D7F1D-AF53-8C47-933B-DB37DDA17645}" srcOrd="0" destOrd="0" presId="urn:microsoft.com/office/officeart/2005/8/layout/matrix1"/>
    <dgm:cxn modelId="{3A6CD3B5-DDF4-FE4F-9ED2-CEA809A833C3}" type="presOf" srcId="{7BA9E53B-2247-C148-86FA-5BE5D0007341}" destId="{C76EC26C-6755-724E-9C23-8D5C23984B5C}" srcOrd="1" destOrd="0" presId="urn:microsoft.com/office/officeart/2005/8/layout/matrix1"/>
    <dgm:cxn modelId="{D54215B4-47BC-7341-B842-77D833712C54}" type="presOf" srcId="{0912A847-DAB9-BF48-80FF-691C2CDF6005}" destId="{F0931532-83AA-DF41-A0F9-6932C0F1CDA2}" srcOrd="1" destOrd="0" presId="urn:microsoft.com/office/officeart/2005/8/layout/matrix1"/>
    <dgm:cxn modelId="{24EAF6B2-1358-DE43-AA74-791927639249}" type="presOf" srcId="{EC270747-C3BC-6D4E-BB58-93E62CE09BF7}" destId="{F96CFDE0-E446-4B49-A94D-54867145F95F}" srcOrd="1" destOrd="0" presId="urn:microsoft.com/office/officeart/2005/8/layout/matrix1"/>
    <dgm:cxn modelId="{0D52C148-0F16-F94B-9640-145450513961}" srcId="{4A39A9C2-A659-224D-9E2A-F2D9A9BE1CEA}" destId="{0912A847-DAB9-BF48-80FF-691C2CDF6005}" srcOrd="0" destOrd="0" parTransId="{906BA75F-0F54-C84A-B0D8-D87C10AED385}" sibTransId="{FAF934D2-92B4-AF47-939B-5B3F560DE4F9}"/>
    <dgm:cxn modelId="{DFA8F18B-BAC0-7840-A5B5-D0ABFA8867A2}" type="presParOf" srcId="{B24A0936-9014-FD4F-BB10-1383BE252B2F}" destId="{1DC23E18-B83B-1F4A-8677-B224EEFFEED3}" srcOrd="0" destOrd="0" presId="urn:microsoft.com/office/officeart/2005/8/layout/matrix1"/>
    <dgm:cxn modelId="{ABFED7DA-01D9-014A-8AD0-DF1BE9086278}" type="presParOf" srcId="{1DC23E18-B83B-1F4A-8677-B224EEFFEED3}" destId="{11019EB1-DC05-F241-A903-044F936032CF}" srcOrd="0" destOrd="0" presId="urn:microsoft.com/office/officeart/2005/8/layout/matrix1"/>
    <dgm:cxn modelId="{5E6E7189-6363-8D4A-9FEF-8D3A6931F982}" type="presParOf" srcId="{1DC23E18-B83B-1F4A-8677-B224EEFFEED3}" destId="{F0931532-83AA-DF41-A0F9-6932C0F1CDA2}" srcOrd="1" destOrd="0" presId="urn:microsoft.com/office/officeart/2005/8/layout/matrix1"/>
    <dgm:cxn modelId="{181E5350-D32C-A643-BBF8-57A4F7E1BC6E}" type="presParOf" srcId="{1DC23E18-B83B-1F4A-8677-B224EEFFEED3}" destId="{74C401BA-8259-9E4F-BE31-8D7449E2D124}" srcOrd="2" destOrd="0" presId="urn:microsoft.com/office/officeart/2005/8/layout/matrix1"/>
    <dgm:cxn modelId="{26F3344F-627C-F345-8912-C8B0FFD13E2B}" type="presParOf" srcId="{1DC23E18-B83B-1F4A-8677-B224EEFFEED3}" destId="{F96CFDE0-E446-4B49-A94D-54867145F95F}" srcOrd="3" destOrd="0" presId="urn:microsoft.com/office/officeart/2005/8/layout/matrix1"/>
    <dgm:cxn modelId="{049004B9-BE23-324D-9494-7A476878C2DA}" type="presParOf" srcId="{1DC23E18-B83B-1F4A-8677-B224EEFFEED3}" destId="{F29D7F1D-AF53-8C47-933B-DB37DDA17645}" srcOrd="4" destOrd="0" presId="urn:microsoft.com/office/officeart/2005/8/layout/matrix1"/>
    <dgm:cxn modelId="{4BB5B0FC-0A31-3448-8486-BDA93DB835EB}" type="presParOf" srcId="{1DC23E18-B83B-1F4A-8677-B224EEFFEED3}" destId="{C76EC26C-6755-724E-9C23-8D5C23984B5C}" srcOrd="5" destOrd="0" presId="urn:microsoft.com/office/officeart/2005/8/layout/matrix1"/>
    <dgm:cxn modelId="{4E244ACD-7B97-A446-BFD0-F970648481EF}" type="presParOf" srcId="{1DC23E18-B83B-1F4A-8677-B224EEFFEED3}" destId="{B9ED8FB6-1015-D84D-82D8-5CB2265ED1B2}" srcOrd="6" destOrd="0" presId="urn:microsoft.com/office/officeart/2005/8/layout/matrix1"/>
    <dgm:cxn modelId="{776E5F61-1011-7843-BDA9-2A0BDD0A3F12}" type="presParOf" srcId="{1DC23E18-B83B-1F4A-8677-B224EEFFEED3}" destId="{8E9D57FD-9C91-9D42-88E3-57B74E12F0D0}" srcOrd="7" destOrd="0" presId="urn:microsoft.com/office/officeart/2005/8/layout/matrix1"/>
    <dgm:cxn modelId="{1700E809-709C-8142-A63D-6EA1FE84E16E}" type="presParOf" srcId="{B24A0936-9014-FD4F-BB10-1383BE252B2F}" destId="{BF16BC0C-A0BD-C242-9ECB-1FAF027D27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2748A-5FF3-4441-9ED3-3B149A8CBC57}" type="doc">
      <dgm:prSet loTypeId="urn:microsoft.com/office/officeart/2005/8/layout/matrix1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39A9C2-A659-224D-9E2A-F2D9A9BE1CE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Verantwortungs-gemeinschaft</a:t>
          </a:r>
          <a:endParaRPr lang="de-DE" sz="2000" b="1" dirty="0">
            <a:solidFill>
              <a:schemeClr val="accent5">
                <a:lumMod val="50000"/>
              </a:schemeClr>
            </a:solidFill>
          </a:endParaRPr>
        </a:p>
      </dgm:t>
    </dgm:pt>
    <dgm:pt modelId="{30F9865A-0339-6741-A982-80562B351432}" type="parTrans" cxnId="{3774E487-87F3-0446-AC13-5EA041E173A6}">
      <dgm:prSet/>
      <dgm:spPr/>
      <dgm:t>
        <a:bodyPr/>
        <a:lstStyle/>
        <a:p>
          <a:endParaRPr lang="de-DE"/>
        </a:p>
      </dgm:t>
    </dgm:pt>
    <dgm:pt modelId="{AFDE14C0-BAF6-A548-99FB-DAD6CDD8FAA8}" type="sibTrans" cxnId="{3774E487-87F3-0446-AC13-5EA041E173A6}">
      <dgm:prSet/>
      <dgm:spPr/>
      <dgm:t>
        <a:bodyPr/>
        <a:lstStyle/>
        <a:p>
          <a:endParaRPr lang="de-DE"/>
        </a:p>
      </dgm:t>
    </dgm:pt>
    <dgm:pt modelId="{0912A847-DAB9-BF48-80FF-691C2CDF6005}">
      <dgm:prSet phldrT="[Text]"/>
      <dgm:spPr>
        <a:solidFill>
          <a:srgbClr val="FFC000">
            <a:alpha val="50000"/>
          </a:srgbClr>
        </a:solidFill>
        <a:ln>
          <a:noFill/>
        </a:ln>
      </dgm:spPr>
      <dgm:t>
        <a:bodyPr/>
        <a:lstStyle/>
        <a:p>
          <a:pPr algn="l"/>
          <a:r>
            <a:rPr lang="de-DE" dirty="0"/>
            <a:t>-Beratungsvereinbarungen mit dem SIBUZ</a:t>
          </a:r>
        </a:p>
        <a:p>
          <a:pPr algn="l"/>
          <a:r>
            <a:rPr lang="de-DE" dirty="0"/>
            <a:t>(z.B. kollegiale Fallberatungen/ Kind bezogene Fallberatungen)</a:t>
          </a:r>
        </a:p>
        <a:p>
          <a:pPr algn="l"/>
          <a:r>
            <a:rPr lang="de-DE" dirty="0"/>
            <a:t>- Bewusstmachen aller Kooperationen</a:t>
          </a:r>
        </a:p>
      </dgm:t>
    </dgm:pt>
    <dgm:pt modelId="{906BA75F-0F54-C84A-B0D8-D87C10AED385}" type="parTrans" cxnId="{0D52C148-0F16-F94B-9640-145450513961}">
      <dgm:prSet/>
      <dgm:spPr/>
      <dgm:t>
        <a:bodyPr/>
        <a:lstStyle/>
        <a:p>
          <a:endParaRPr lang="de-DE"/>
        </a:p>
      </dgm:t>
    </dgm:pt>
    <dgm:pt modelId="{FAF934D2-92B4-AF47-939B-5B3F560DE4F9}" type="sibTrans" cxnId="{0D52C148-0F16-F94B-9640-145450513961}">
      <dgm:prSet/>
      <dgm:spPr/>
      <dgm:t>
        <a:bodyPr/>
        <a:lstStyle/>
        <a:p>
          <a:endParaRPr lang="de-DE"/>
        </a:p>
      </dgm:t>
    </dgm:pt>
    <dgm:pt modelId="{EC270747-C3BC-6D4E-BB58-93E62CE09BF7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</a:gradFill>
      </dgm:spPr>
      <dgm:t>
        <a:bodyPr/>
        <a:lstStyle/>
        <a:p>
          <a:r>
            <a:rPr lang="de-DE" dirty="0"/>
            <a:t>Reflexion von Prozessen</a:t>
          </a:r>
        </a:p>
        <a:p>
          <a:r>
            <a:rPr lang="de-DE" dirty="0"/>
            <a:t>Strukturelle Veränderungen</a:t>
          </a:r>
        </a:p>
      </dgm:t>
    </dgm:pt>
    <dgm:pt modelId="{75C9AF4F-47EC-494B-B6B4-60C5B5F25AFF}" type="parTrans" cxnId="{E0CF79C3-E233-CD4B-B800-AE8277A130E3}">
      <dgm:prSet/>
      <dgm:spPr/>
      <dgm:t>
        <a:bodyPr/>
        <a:lstStyle/>
        <a:p>
          <a:endParaRPr lang="de-DE"/>
        </a:p>
      </dgm:t>
    </dgm:pt>
    <dgm:pt modelId="{35208C74-7F51-B64D-A9E0-35E810C89581}" type="sibTrans" cxnId="{E0CF79C3-E233-CD4B-B800-AE8277A130E3}">
      <dgm:prSet/>
      <dgm:spPr/>
      <dgm:t>
        <a:bodyPr/>
        <a:lstStyle/>
        <a:p>
          <a:endParaRPr lang="de-DE"/>
        </a:p>
      </dgm:t>
    </dgm:pt>
    <dgm:pt modelId="{7BA9E53B-2247-C148-86FA-5BE5D0007341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</dgm:spPr>
      <dgm:t>
        <a:bodyPr/>
        <a:lstStyle/>
        <a:p>
          <a:r>
            <a:rPr lang="de-DE" dirty="0"/>
            <a:t>Begleitung und Unterstützung der Kinder und Jugendlichen</a:t>
          </a:r>
        </a:p>
        <a:p>
          <a:r>
            <a:rPr lang="de-DE" dirty="0"/>
            <a:t>Entlastung </a:t>
          </a:r>
        </a:p>
      </dgm:t>
    </dgm:pt>
    <dgm:pt modelId="{E8815EE4-D887-FF42-8E65-A48CCE4CD01B}" type="parTrans" cxnId="{28DB994A-7BAA-9D4F-8E04-DBCA0A1C27A7}">
      <dgm:prSet/>
      <dgm:spPr/>
      <dgm:t>
        <a:bodyPr/>
        <a:lstStyle/>
        <a:p>
          <a:endParaRPr lang="de-DE"/>
        </a:p>
      </dgm:t>
    </dgm:pt>
    <dgm:pt modelId="{0823EBF3-2EFD-2348-B653-04564BA3A620}" type="sibTrans" cxnId="{28DB994A-7BAA-9D4F-8E04-DBCA0A1C27A7}">
      <dgm:prSet/>
      <dgm:spPr/>
      <dgm:t>
        <a:bodyPr/>
        <a:lstStyle/>
        <a:p>
          <a:endParaRPr lang="de-DE"/>
        </a:p>
      </dgm:t>
    </dgm:pt>
    <dgm:pt modelId="{5DDC9737-D00B-4245-B4C7-0F542B7F3543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</a:gradFill>
      </dgm:spPr>
      <dgm:t>
        <a:bodyPr/>
        <a:lstStyle/>
        <a:p>
          <a:r>
            <a:rPr lang="de-DE" dirty="0"/>
            <a:t>Stärkung Teamstrukturen</a:t>
          </a:r>
        </a:p>
        <a:p>
          <a:r>
            <a:rPr lang="de-DE" dirty="0"/>
            <a:t>Entwicklungen</a:t>
          </a:r>
        </a:p>
      </dgm:t>
    </dgm:pt>
    <dgm:pt modelId="{76E83D16-E9EA-3D4E-B0EF-DF66F75C73AA}" type="parTrans" cxnId="{B7333706-730F-2D4A-9E36-0DEEBEF0743F}">
      <dgm:prSet/>
      <dgm:spPr/>
      <dgm:t>
        <a:bodyPr/>
        <a:lstStyle/>
        <a:p>
          <a:endParaRPr lang="de-DE"/>
        </a:p>
      </dgm:t>
    </dgm:pt>
    <dgm:pt modelId="{6CBCAE0D-A235-C14D-B35C-F48009560A09}" type="sibTrans" cxnId="{B7333706-730F-2D4A-9E36-0DEEBEF0743F}">
      <dgm:prSet/>
      <dgm:spPr/>
      <dgm:t>
        <a:bodyPr/>
        <a:lstStyle/>
        <a:p>
          <a:endParaRPr lang="de-DE"/>
        </a:p>
      </dgm:t>
    </dgm:pt>
    <dgm:pt modelId="{B24A0936-9014-FD4F-BB10-1383BE252B2F}" type="pres">
      <dgm:prSet presAssocID="{6622748A-5FF3-4441-9ED3-3B149A8CBC5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DC23E18-B83B-1F4A-8677-B224EEFFEED3}" type="pres">
      <dgm:prSet presAssocID="{6622748A-5FF3-4441-9ED3-3B149A8CBC57}" presName="matrix" presStyleCnt="0"/>
      <dgm:spPr/>
    </dgm:pt>
    <dgm:pt modelId="{11019EB1-DC05-F241-A903-044F936032CF}" type="pres">
      <dgm:prSet presAssocID="{6622748A-5FF3-4441-9ED3-3B149A8CBC57}" presName="tile1" presStyleLbl="node1" presStyleIdx="0" presStyleCnt="4"/>
      <dgm:spPr/>
      <dgm:t>
        <a:bodyPr/>
        <a:lstStyle/>
        <a:p>
          <a:endParaRPr lang="de-DE"/>
        </a:p>
      </dgm:t>
    </dgm:pt>
    <dgm:pt modelId="{F0931532-83AA-DF41-A0F9-6932C0F1CDA2}" type="pres">
      <dgm:prSet presAssocID="{6622748A-5FF3-4441-9ED3-3B149A8CBC5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C401BA-8259-9E4F-BE31-8D7449E2D124}" type="pres">
      <dgm:prSet presAssocID="{6622748A-5FF3-4441-9ED3-3B149A8CBC57}" presName="tile2" presStyleLbl="node1" presStyleIdx="1" presStyleCnt="4" custLinFactNeighborX="59" custLinFactNeighborY="0"/>
      <dgm:spPr/>
      <dgm:t>
        <a:bodyPr/>
        <a:lstStyle/>
        <a:p>
          <a:endParaRPr lang="de-DE"/>
        </a:p>
      </dgm:t>
    </dgm:pt>
    <dgm:pt modelId="{F96CFDE0-E446-4B49-A94D-54867145F95F}" type="pres">
      <dgm:prSet presAssocID="{6622748A-5FF3-4441-9ED3-3B149A8CBC5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9D7F1D-AF53-8C47-933B-DB37DDA17645}" type="pres">
      <dgm:prSet presAssocID="{6622748A-5FF3-4441-9ED3-3B149A8CBC57}" presName="tile3" presStyleLbl="node1" presStyleIdx="2" presStyleCnt="4" custLinFactNeighborX="-3059" custLinFactNeighborY="0"/>
      <dgm:spPr/>
      <dgm:t>
        <a:bodyPr/>
        <a:lstStyle/>
        <a:p>
          <a:endParaRPr lang="de-DE"/>
        </a:p>
      </dgm:t>
    </dgm:pt>
    <dgm:pt modelId="{C76EC26C-6755-724E-9C23-8D5C23984B5C}" type="pres">
      <dgm:prSet presAssocID="{6622748A-5FF3-4441-9ED3-3B149A8CBC5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D8FB6-1015-D84D-82D8-5CB2265ED1B2}" type="pres">
      <dgm:prSet presAssocID="{6622748A-5FF3-4441-9ED3-3B149A8CBC57}" presName="tile4" presStyleLbl="node1" presStyleIdx="3" presStyleCnt="4"/>
      <dgm:spPr/>
      <dgm:t>
        <a:bodyPr/>
        <a:lstStyle/>
        <a:p>
          <a:endParaRPr lang="de-DE"/>
        </a:p>
      </dgm:t>
    </dgm:pt>
    <dgm:pt modelId="{8E9D57FD-9C91-9D42-88E3-57B74E12F0D0}" type="pres">
      <dgm:prSet presAssocID="{6622748A-5FF3-4441-9ED3-3B149A8CBC5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16BC0C-A0BD-C242-9ECB-1FAF027D27C9}" type="pres">
      <dgm:prSet presAssocID="{6622748A-5FF3-4441-9ED3-3B149A8CBC57}" presName="centerTile" presStyleLbl="fgShp" presStyleIdx="0" presStyleCnt="1" custScaleX="125831" custScaleY="15270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3774E487-87F3-0446-AC13-5EA041E173A6}" srcId="{6622748A-5FF3-4441-9ED3-3B149A8CBC57}" destId="{4A39A9C2-A659-224D-9E2A-F2D9A9BE1CEA}" srcOrd="0" destOrd="0" parTransId="{30F9865A-0339-6741-A982-80562B351432}" sibTransId="{AFDE14C0-BAF6-A548-99FB-DAD6CDD8FAA8}"/>
    <dgm:cxn modelId="{4986818E-F596-EC4C-AEF3-AB61F22AC218}" type="presOf" srcId="{5DDC9737-D00B-4245-B4C7-0F542B7F3543}" destId="{B9ED8FB6-1015-D84D-82D8-5CB2265ED1B2}" srcOrd="0" destOrd="0" presId="urn:microsoft.com/office/officeart/2005/8/layout/matrix1"/>
    <dgm:cxn modelId="{55F46DBD-3167-0F4C-BF09-0346E09F7512}" type="presOf" srcId="{4A39A9C2-A659-224D-9E2A-F2D9A9BE1CEA}" destId="{BF16BC0C-A0BD-C242-9ECB-1FAF027D27C9}" srcOrd="0" destOrd="0" presId="urn:microsoft.com/office/officeart/2005/8/layout/matrix1"/>
    <dgm:cxn modelId="{9D5C36BF-BD10-0F4B-83A2-FE39131EBCF0}" type="presOf" srcId="{6622748A-5FF3-4441-9ED3-3B149A8CBC57}" destId="{B24A0936-9014-FD4F-BB10-1383BE252B2F}" srcOrd="0" destOrd="0" presId="urn:microsoft.com/office/officeart/2005/8/layout/matrix1"/>
    <dgm:cxn modelId="{B7333706-730F-2D4A-9E36-0DEEBEF0743F}" srcId="{4A39A9C2-A659-224D-9E2A-F2D9A9BE1CEA}" destId="{5DDC9737-D00B-4245-B4C7-0F542B7F3543}" srcOrd="3" destOrd="0" parTransId="{76E83D16-E9EA-3D4E-B0EF-DF66F75C73AA}" sibTransId="{6CBCAE0D-A235-C14D-B35C-F48009560A09}"/>
    <dgm:cxn modelId="{D04A8464-DCAA-A944-8EF8-C73FEFE83341}" type="presOf" srcId="{0912A847-DAB9-BF48-80FF-691C2CDF6005}" destId="{11019EB1-DC05-F241-A903-044F936032CF}" srcOrd="0" destOrd="0" presId="urn:microsoft.com/office/officeart/2005/8/layout/matrix1"/>
    <dgm:cxn modelId="{5A691BF2-CF48-5346-BED6-CA4862471B3D}" type="presOf" srcId="{5DDC9737-D00B-4245-B4C7-0F542B7F3543}" destId="{8E9D57FD-9C91-9D42-88E3-57B74E12F0D0}" srcOrd="1" destOrd="0" presId="urn:microsoft.com/office/officeart/2005/8/layout/matrix1"/>
    <dgm:cxn modelId="{E0CF79C3-E233-CD4B-B800-AE8277A130E3}" srcId="{4A39A9C2-A659-224D-9E2A-F2D9A9BE1CEA}" destId="{EC270747-C3BC-6D4E-BB58-93E62CE09BF7}" srcOrd="1" destOrd="0" parTransId="{75C9AF4F-47EC-494B-B6B4-60C5B5F25AFF}" sibTransId="{35208C74-7F51-B64D-A9E0-35E810C89581}"/>
    <dgm:cxn modelId="{28DB994A-7BAA-9D4F-8E04-DBCA0A1C27A7}" srcId="{4A39A9C2-A659-224D-9E2A-F2D9A9BE1CEA}" destId="{7BA9E53B-2247-C148-86FA-5BE5D0007341}" srcOrd="2" destOrd="0" parTransId="{E8815EE4-D887-FF42-8E65-A48CCE4CD01B}" sibTransId="{0823EBF3-2EFD-2348-B653-04564BA3A620}"/>
    <dgm:cxn modelId="{E61B498C-5CDD-FC41-AABA-2CF2D76F8D0F}" type="presOf" srcId="{EC270747-C3BC-6D4E-BB58-93E62CE09BF7}" destId="{74C401BA-8259-9E4F-BE31-8D7449E2D124}" srcOrd="0" destOrd="0" presId="urn:microsoft.com/office/officeart/2005/8/layout/matrix1"/>
    <dgm:cxn modelId="{F163B242-EE6F-3242-9E90-A24BABB9704A}" type="presOf" srcId="{7BA9E53B-2247-C148-86FA-5BE5D0007341}" destId="{F29D7F1D-AF53-8C47-933B-DB37DDA17645}" srcOrd="0" destOrd="0" presId="urn:microsoft.com/office/officeart/2005/8/layout/matrix1"/>
    <dgm:cxn modelId="{3A6CD3B5-DDF4-FE4F-9ED2-CEA809A833C3}" type="presOf" srcId="{7BA9E53B-2247-C148-86FA-5BE5D0007341}" destId="{C76EC26C-6755-724E-9C23-8D5C23984B5C}" srcOrd="1" destOrd="0" presId="urn:microsoft.com/office/officeart/2005/8/layout/matrix1"/>
    <dgm:cxn modelId="{D54215B4-47BC-7341-B842-77D833712C54}" type="presOf" srcId="{0912A847-DAB9-BF48-80FF-691C2CDF6005}" destId="{F0931532-83AA-DF41-A0F9-6932C0F1CDA2}" srcOrd="1" destOrd="0" presId="urn:microsoft.com/office/officeart/2005/8/layout/matrix1"/>
    <dgm:cxn modelId="{24EAF6B2-1358-DE43-AA74-791927639249}" type="presOf" srcId="{EC270747-C3BC-6D4E-BB58-93E62CE09BF7}" destId="{F96CFDE0-E446-4B49-A94D-54867145F95F}" srcOrd="1" destOrd="0" presId="urn:microsoft.com/office/officeart/2005/8/layout/matrix1"/>
    <dgm:cxn modelId="{0D52C148-0F16-F94B-9640-145450513961}" srcId="{4A39A9C2-A659-224D-9E2A-F2D9A9BE1CEA}" destId="{0912A847-DAB9-BF48-80FF-691C2CDF6005}" srcOrd="0" destOrd="0" parTransId="{906BA75F-0F54-C84A-B0D8-D87C10AED385}" sibTransId="{FAF934D2-92B4-AF47-939B-5B3F560DE4F9}"/>
    <dgm:cxn modelId="{DFA8F18B-BAC0-7840-A5B5-D0ABFA8867A2}" type="presParOf" srcId="{B24A0936-9014-FD4F-BB10-1383BE252B2F}" destId="{1DC23E18-B83B-1F4A-8677-B224EEFFEED3}" srcOrd="0" destOrd="0" presId="urn:microsoft.com/office/officeart/2005/8/layout/matrix1"/>
    <dgm:cxn modelId="{ABFED7DA-01D9-014A-8AD0-DF1BE9086278}" type="presParOf" srcId="{1DC23E18-B83B-1F4A-8677-B224EEFFEED3}" destId="{11019EB1-DC05-F241-A903-044F936032CF}" srcOrd="0" destOrd="0" presId="urn:microsoft.com/office/officeart/2005/8/layout/matrix1"/>
    <dgm:cxn modelId="{5E6E7189-6363-8D4A-9FEF-8D3A6931F982}" type="presParOf" srcId="{1DC23E18-B83B-1F4A-8677-B224EEFFEED3}" destId="{F0931532-83AA-DF41-A0F9-6932C0F1CDA2}" srcOrd="1" destOrd="0" presId="urn:microsoft.com/office/officeart/2005/8/layout/matrix1"/>
    <dgm:cxn modelId="{181E5350-D32C-A643-BBF8-57A4F7E1BC6E}" type="presParOf" srcId="{1DC23E18-B83B-1F4A-8677-B224EEFFEED3}" destId="{74C401BA-8259-9E4F-BE31-8D7449E2D124}" srcOrd="2" destOrd="0" presId="urn:microsoft.com/office/officeart/2005/8/layout/matrix1"/>
    <dgm:cxn modelId="{26F3344F-627C-F345-8912-C8B0FFD13E2B}" type="presParOf" srcId="{1DC23E18-B83B-1F4A-8677-B224EEFFEED3}" destId="{F96CFDE0-E446-4B49-A94D-54867145F95F}" srcOrd="3" destOrd="0" presId="urn:microsoft.com/office/officeart/2005/8/layout/matrix1"/>
    <dgm:cxn modelId="{049004B9-BE23-324D-9494-7A476878C2DA}" type="presParOf" srcId="{1DC23E18-B83B-1F4A-8677-B224EEFFEED3}" destId="{F29D7F1D-AF53-8C47-933B-DB37DDA17645}" srcOrd="4" destOrd="0" presId="urn:microsoft.com/office/officeart/2005/8/layout/matrix1"/>
    <dgm:cxn modelId="{4BB5B0FC-0A31-3448-8486-BDA93DB835EB}" type="presParOf" srcId="{1DC23E18-B83B-1F4A-8677-B224EEFFEED3}" destId="{C76EC26C-6755-724E-9C23-8D5C23984B5C}" srcOrd="5" destOrd="0" presId="urn:microsoft.com/office/officeart/2005/8/layout/matrix1"/>
    <dgm:cxn modelId="{4E244ACD-7B97-A446-BFD0-F970648481EF}" type="presParOf" srcId="{1DC23E18-B83B-1F4A-8677-B224EEFFEED3}" destId="{B9ED8FB6-1015-D84D-82D8-5CB2265ED1B2}" srcOrd="6" destOrd="0" presId="urn:microsoft.com/office/officeart/2005/8/layout/matrix1"/>
    <dgm:cxn modelId="{776E5F61-1011-7843-BDA9-2A0BDD0A3F12}" type="presParOf" srcId="{1DC23E18-B83B-1F4A-8677-B224EEFFEED3}" destId="{8E9D57FD-9C91-9D42-88E3-57B74E12F0D0}" srcOrd="7" destOrd="0" presId="urn:microsoft.com/office/officeart/2005/8/layout/matrix1"/>
    <dgm:cxn modelId="{1700E809-709C-8142-A63D-6EA1FE84E16E}" type="presParOf" srcId="{B24A0936-9014-FD4F-BB10-1383BE252B2F}" destId="{BF16BC0C-A0BD-C242-9ECB-1FAF027D27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22748A-5FF3-4441-9ED3-3B149A8CBC57}" type="doc">
      <dgm:prSet loTypeId="urn:microsoft.com/office/officeart/2005/8/layout/matrix1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39A9C2-A659-224D-9E2A-F2D9A9BE1CE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Verantwortungs-gemeinschaft</a:t>
          </a:r>
          <a:endParaRPr lang="de-DE" sz="2000" b="1" dirty="0">
            <a:solidFill>
              <a:schemeClr val="accent5">
                <a:lumMod val="50000"/>
              </a:schemeClr>
            </a:solidFill>
          </a:endParaRPr>
        </a:p>
      </dgm:t>
    </dgm:pt>
    <dgm:pt modelId="{30F9865A-0339-6741-A982-80562B351432}" type="parTrans" cxnId="{3774E487-87F3-0446-AC13-5EA041E173A6}">
      <dgm:prSet/>
      <dgm:spPr/>
      <dgm:t>
        <a:bodyPr/>
        <a:lstStyle/>
        <a:p>
          <a:endParaRPr lang="de-DE"/>
        </a:p>
      </dgm:t>
    </dgm:pt>
    <dgm:pt modelId="{AFDE14C0-BAF6-A548-99FB-DAD6CDD8FAA8}" type="sibTrans" cxnId="{3774E487-87F3-0446-AC13-5EA041E173A6}">
      <dgm:prSet/>
      <dgm:spPr/>
      <dgm:t>
        <a:bodyPr/>
        <a:lstStyle/>
        <a:p>
          <a:endParaRPr lang="de-DE"/>
        </a:p>
      </dgm:t>
    </dgm:pt>
    <dgm:pt modelId="{0912A847-DAB9-BF48-80FF-691C2CDF6005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r>
            <a:rPr lang="de-DE" dirty="0"/>
            <a:t>-Beratungsvereinbarungen mit dem SIBUZ</a:t>
          </a:r>
        </a:p>
        <a:p>
          <a:pPr algn="l"/>
          <a:r>
            <a:rPr lang="de-DE" dirty="0"/>
            <a:t>(z.B. kollegiale Fallberatungen/ Kind bezogene Fallberatungen)</a:t>
          </a:r>
        </a:p>
        <a:p>
          <a:pPr algn="l"/>
          <a:r>
            <a:rPr lang="de-DE" dirty="0"/>
            <a:t>- Bewusstmachen aller Kooperationen</a:t>
          </a:r>
        </a:p>
      </dgm:t>
    </dgm:pt>
    <dgm:pt modelId="{906BA75F-0F54-C84A-B0D8-D87C10AED385}" type="parTrans" cxnId="{0D52C148-0F16-F94B-9640-145450513961}">
      <dgm:prSet/>
      <dgm:spPr/>
      <dgm:t>
        <a:bodyPr/>
        <a:lstStyle/>
        <a:p>
          <a:endParaRPr lang="de-DE"/>
        </a:p>
      </dgm:t>
    </dgm:pt>
    <dgm:pt modelId="{FAF934D2-92B4-AF47-939B-5B3F560DE4F9}" type="sibTrans" cxnId="{0D52C148-0F16-F94B-9640-145450513961}">
      <dgm:prSet/>
      <dgm:spPr/>
      <dgm:t>
        <a:bodyPr/>
        <a:lstStyle/>
        <a:p>
          <a:endParaRPr lang="de-DE"/>
        </a:p>
      </dgm:t>
    </dgm:pt>
    <dgm:pt modelId="{EC270747-C3BC-6D4E-BB58-93E62CE09BF7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r"/>
          <a:r>
            <a:rPr lang="de-DE" dirty="0"/>
            <a:t>ETEP </a:t>
          </a:r>
          <a:br>
            <a:rPr lang="de-DE" dirty="0"/>
          </a:br>
          <a:r>
            <a:rPr lang="de-DE" dirty="0">
              <a:sym typeface="Wingdings" pitchFamily="2" charset="2"/>
            </a:rPr>
            <a:t> einheitliche Klassenregeln zur Verhinderung von Unterrichtsstörungen</a:t>
          </a:r>
        </a:p>
        <a:p>
          <a:pPr algn="ctr"/>
          <a:endParaRPr lang="de-DE" dirty="0">
            <a:sym typeface="Wingdings" pitchFamily="2" charset="2"/>
          </a:endParaRPr>
        </a:p>
        <a:p>
          <a:pPr algn="r"/>
          <a:r>
            <a:rPr lang="de-DE" dirty="0">
              <a:sym typeface="Wingdings" pitchFamily="2" charset="2"/>
            </a:rPr>
            <a:t>Umgang mit Verspätungen </a:t>
          </a:r>
          <a:br>
            <a:rPr lang="de-DE" dirty="0">
              <a:sym typeface="Wingdings" pitchFamily="2" charset="2"/>
            </a:rPr>
          </a:br>
          <a:r>
            <a:rPr lang="de-DE" dirty="0">
              <a:sym typeface="Wingdings" pitchFamily="2" charset="2"/>
            </a:rPr>
            <a:t> Reduzierung Schuldistanz</a:t>
          </a:r>
          <a:endParaRPr lang="de-DE" dirty="0"/>
        </a:p>
      </dgm:t>
    </dgm:pt>
    <dgm:pt modelId="{75C9AF4F-47EC-494B-B6B4-60C5B5F25AFF}" type="parTrans" cxnId="{E0CF79C3-E233-CD4B-B800-AE8277A130E3}">
      <dgm:prSet/>
      <dgm:spPr/>
      <dgm:t>
        <a:bodyPr/>
        <a:lstStyle/>
        <a:p>
          <a:endParaRPr lang="de-DE"/>
        </a:p>
      </dgm:t>
    </dgm:pt>
    <dgm:pt modelId="{35208C74-7F51-B64D-A9E0-35E810C89581}" type="sibTrans" cxnId="{E0CF79C3-E233-CD4B-B800-AE8277A130E3}">
      <dgm:prSet/>
      <dgm:spPr/>
      <dgm:t>
        <a:bodyPr/>
        <a:lstStyle/>
        <a:p>
          <a:endParaRPr lang="de-DE"/>
        </a:p>
      </dgm:t>
    </dgm:pt>
    <dgm:pt modelId="{7BA9E53B-2247-C148-86FA-5BE5D0007341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</dgm:spPr>
      <dgm:t>
        <a:bodyPr/>
        <a:lstStyle/>
        <a:p>
          <a:r>
            <a:rPr lang="de-DE" dirty="0"/>
            <a:t>Begleitung und Unterstützung der Kinder und Jugendlichen</a:t>
          </a:r>
        </a:p>
        <a:p>
          <a:r>
            <a:rPr lang="de-DE" dirty="0"/>
            <a:t>Entlastung </a:t>
          </a:r>
        </a:p>
      </dgm:t>
    </dgm:pt>
    <dgm:pt modelId="{E8815EE4-D887-FF42-8E65-A48CCE4CD01B}" type="parTrans" cxnId="{28DB994A-7BAA-9D4F-8E04-DBCA0A1C27A7}">
      <dgm:prSet/>
      <dgm:spPr/>
      <dgm:t>
        <a:bodyPr/>
        <a:lstStyle/>
        <a:p>
          <a:endParaRPr lang="de-DE"/>
        </a:p>
      </dgm:t>
    </dgm:pt>
    <dgm:pt modelId="{0823EBF3-2EFD-2348-B653-04564BA3A620}" type="sibTrans" cxnId="{28DB994A-7BAA-9D4F-8E04-DBCA0A1C27A7}">
      <dgm:prSet/>
      <dgm:spPr/>
      <dgm:t>
        <a:bodyPr/>
        <a:lstStyle/>
        <a:p>
          <a:endParaRPr lang="de-DE"/>
        </a:p>
      </dgm:t>
    </dgm:pt>
    <dgm:pt modelId="{5DDC9737-D00B-4245-B4C7-0F542B7F3543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</a:gradFill>
      </dgm:spPr>
      <dgm:t>
        <a:bodyPr/>
        <a:lstStyle/>
        <a:p>
          <a:r>
            <a:rPr lang="de-DE" dirty="0"/>
            <a:t>Stärkung Teamstrukturen</a:t>
          </a:r>
        </a:p>
        <a:p>
          <a:r>
            <a:rPr lang="de-DE" dirty="0"/>
            <a:t>Entwicklungen</a:t>
          </a:r>
        </a:p>
      </dgm:t>
    </dgm:pt>
    <dgm:pt modelId="{76E83D16-E9EA-3D4E-B0EF-DF66F75C73AA}" type="parTrans" cxnId="{B7333706-730F-2D4A-9E36-0DEEBEF0743F}">
      <dgm:prSet/>
      <dgm:spPr/>
      <dgm:t>
        <a:bodyPr/>
        <a:lstStyle/>
        <a:p>
          <a:endParaRPr lang="de-DE"/>
        </a:p>
      </dgm:t>
    </dgm:pt>
    <dgm:pt modelId="{6CBCAE0D-A235-C14D-B35C-F48009560A09}" type="sibTrans" cxnId="{B7333706-730F-2D4A-9E36-0DEEBEF0743F}">
      <dgm:prSet/>
      <dgm:spPr/>
      <dgm:t>
        <a:bodyPr/>
        <a:lstStyle/>
        <a:p>
          <a:endParaRPr lang="de-DE"/>
        </a:p>
      </dgm:t>
    </dgm:pt>
    <dgm:pt modelId="{B24A0936-9014-FD4F-BB10-1383BE252B2F}" type="pres">
      <dgm:prSet presAssocID="{6622748A-5FF3-4441-9ED3-3B149A8CBC5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DC23E18-B83B-1F4A-8677-B224EEFFEED3}" type="pres">
      <dgm:prSet presAssocID="{6622748A-5FF3-4441-9ED3-3B149A8CBC57}" presName="matrix" presStyleCnt="0"/>
      <dgm:spPr/>
    </dgm:pt>
    <dgm:pt modelId="{11019EB1-DC05-F241-A903-044F936032CF}" type="pres">
      <dgm:prSet presAssocID="{6622748A-5FF3-4441-9ED3-3B149A8CBC57}" presName="tile1" presStyleLbl="node1" presStyleIdx="0" presStyleCnt="4"/>
      <dgm:spPr/>
      <dgm:t>
        <a:bodyPr/>
        <a:lstStyle/>
        <a:p>
          <a:endParaRPr lang="de-DE"/>
        </a:p>
      </dgm:t>
    </dgm:pt>
    <dgm:pt modelId="{F0931532-83AA-DF41-A0F9-6932C0F1CDA2}" type="pres">
      <dgm:prSet presAssocID="{6622748A-5FF3-4441-9ED3-3B149A8CBC5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C401BA-8259-9E4F-BE31-8D7449E2D124}" type="pres">
      <dgm:prSet presAssocID="{6622748A-5FF3-4441-9ED3-3B149A8CBC57}" presName="tile2" presStyleLbl="node1" presStyleIdx="1" presStyleCnt="4" custLinFactNeighborX="5587" custLinFactNeighborY="1970"/>
      <dgm:spPr/>
      <dgm:t>
        <a:bodyPr/>
        <a:lstStyle/>
        <a:p>
          <a:endParaRPr lang="de-DE"/>
        </a:p>
      </dgm:t>
    </dgm:pt>
    <dgm:pt modelId="{F96CFDE0-E446-4B49-A94D-54867145F95F}" type="pres">
      <dgm:prSet presAssocID="{6622748A-5FF3-4441-9ED3-3B149A8CBC5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9D7F1D-AF53-8C47-933B-DB37DDA17645}" type="pres">
      <dgm:prSet presAssocID="{6622748A-5FF3-4441-9ED3-3B149A8CBC57}" presName="tile3" presStyleLbl="node1" presStyleIdx="2" presStyleCnt="4" custLinFactNeighborX="-3059" custLinFactNeighborY="0"/>
      <dgm:spPr/>
      <dgm:t>
        <a:bodyPr/>
        <a:lstStyle/>
        <a:p>
          <a:endParaRPr lang="de-DE"/>
        </a:p>
      </dgm:t>
    </dgm:pt>
    <dgm:pt modelId="{C76EC26C-6755-724E-9C23-8D5C23984B5C}" type="pres">
      <dgm:prSet presAssocID="{6622748A-5FF3-4441-9ED3-3B149A8CBC5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D8FB6-1015-D84D-82D8-5CB2265ED1B2}" type="pres">
      <dgm:prSet presAssocID="{6622748A-5FF3-4441-9ED3-3B149A8CBC57}" presName="tile4" presStyleLbl="node1" presStyleIdx="3" presStyleCnt="4"/>
      <dgm:spPr/>
      <dgm:t>
        <a:bodyPr/>
        <a:lstStyle/>
        <a:p>
          <a:endParaRPr lang="de-DE"/>
        </a:p>
      </dgm:t>
    </dgm:pt>
    <dgm:pt modelId="{8E9D57FD-9C91-9D42-88E3-57B74E12F0D0}" type="pres">
      <dgm:prSet presAssocID="{6622748A-5FF3-4441-9ED3-3B149A8CBC5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16BC0C-A0BD-C242-9ECB-1FAF027D27C9}" type="pres">
      <dgm:prSet presAssocID="{6622748A-5FF3-4441-9ED3-3B149A8CBC57}" presName="centerTile" presStyleLbl="fgShp" presStyleIdx="0" presStyleCnt="1" custScaleX="125831" custScaleY="15270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3774E487-87F3-0446-AC13-5EA041E173A6}" srcId="{6622748A-5FF3-4441-9ED3-3B149A8CBC57}" destId="{4A39A9C2-A659-224D-9E2A-F2D9A9BE1CEA}" srcOrd="0" destOrd="0" parTransId="{30F9865A-0339-6741-A982-80562B351432}" sibTransId="{AFDE14C0-BAF6-A548-99FB-DAD6CDD8FAA8}"/>
    <dgm:cxn modelId="{4986818E-F596-EC4C-AEF3-AB61F22AC218}" type="presOf" srcId="{5DDC9737-D00B-4245-B4C7-0F542B7F3543}" destId="{B9ED8FB6-1015-D84D-82D8-5CB2265ED1B2}" srcOrd="0" destOrd="0" presId="urn:microsoft.com/office/officeart/2005/8/layout/matrix1"/>
    <dgm:cxn modelId="{55F46DBD-3167-0F4C-BF09-0346E09F7512}" type="presOf" srcId="{4A39A9C2-A659-224D-9E2A-F2D9A9BE1CEA}" destId="{BF16BC0C-A0BD-C242-9ECB-1FAF027D27C9}" srcOrd="0" destOrd="0" presId="urn:microsoft.com/office/officeart/2005/8/layout/matrix1"/>
    <dgm:cxn modelId="{9D5C36BF-BD10-0F4B-83A2-FE39131EBCF0}" type="presOf" srcId="{6622748A-5FF3-4441-9ED3-3B149A8CBC57}" destId="{B24A0936-9014-FD4F-BB10-1383BE252B2F}" srcOrd="0" destOrd="0" presId="urn:microsoft.com/office/officeart/2005/8/layout/matrix1"/>
    <dgm:cxn modelId="{B7333706-730F-2D4A-9E36-0DEEBEF0743F}" srcId="{4A39A9C2-A659-224D-9E2A-F2D9A9BE1CEA}" destId="{5DDC9737-D00B-4245-B4C7-0F542B7F3543}" srcOrd="3" destOrd="0" parTransId="{76E83D16-E9EA-3D4E-B0EF-DF66F75C73AA}" sibTransId="{6CBCAE0D-A235-C14D-B35C-F48009560A09}"/>
    <dgm:cxn modelId="{D04A8464-DCAA-A944-8EF8-C73FEFE83341}" type="presOf" srcId="{0912A847-DAB9-BF48-80FF-691C2CDF6005}" destId="{11019EB1-DC05-F241-A903-044F936032CF}" srcOrd="0" destOrd="0" presId="urn:microsoft.com/office/officeart/2005/8/layout/matrix1"/>
    <dgm:cxn modelId="{5A691BF2-CF48-5346-BED6-CA4862471B3D}" type="presOf" srcId="{5DDC9737-D00B-4245-B4C7-0F542B7F3543}" destId="{8E9D57FD-9C91-9D42-88E3-57B74E12F0D0}" srcOrd="1" destOrd="0" presId="urn:microsoft.com/office/officeart/2005/8/layout/matrix1"/>
    <dgm:cxn modelId="{E0CF79C3-E233-CD4B-B800-AE8277A130E3}" srcId="{4A39A9C2-A659-224D-9E2A-F2D9A9BE1CEA}" destId="{EC270747-C3BC-6D4E-BB58-93E62CE09BF7}" srcOrd="1" destOrd="0" parTransId="{75C9AF4F-47EC-494B-B6B4-60C5B5F25AFF}" sibTransId="{35208C74-7F51-B64D-A9E0-35E810C89581}"/>
    <dgm:cxn modelId="{28DB994A-7BAA-9D4F-8E04-DBCA0A1C27A7}" srcId="{4A39A9C2-A659-224D-9E2A-F2D9A9BE1CEA}" destId="{7BA9E53B-2247-C148-86FA-5BE5D0007341}" srcOrd="2" destOrd="0" parTransId="{E8815EE4-D887-FF42-8E65-A48CCE4CD01B}" sibTransId="{0823EBF3-2EFD-2348-B653-04564BA3A620}"/>
    <dgm:cxn modelId="{E61B498C-5CDD-FC41-AABA-2CF2D76F8D0F}" type="presOf" srcId="{EC270747-C3BC-6D4E-BB58-93E62CE09BF7}" destId="{74C401BA-8259-9E4F-BE31-8D7449E2D124}" srcOrd="0" destOrd="0" presId="urn:microsoft.com/office/officeart/2005/8/layout/matrix1"/>
    <dgm:cxn modelId="{F163B242-EE6F-3242-9E90-A24BABB9704A}" type="presOf" srcId="{7BA9E53B-2247-C148-86FA-5BE5D0007341}" destId="{F29D7F1D-AF53-8C47-933B-DB37DDA17645}" srcOrd="0" destOrd="0" presId="urn:microsoft.com/office/officeart/2005/8/layout/matrix1"/>
    <dgm:cxn modelId="{3A6CD3B5-DDF4-FE4F-9ED2-CEA809A833C3}" type="presOf" srcId="{7BA9E53B-2247-C148-86FA-5BE5D0007341}" destId="{C76EC26C-6755-724E-9C23-8D5C23984B5C}" srcOrd="1" destOrd="0" presId="urn:microsoft.com/office/officeart/2005/8/layout/matrix1"/>
    <dgm:cxn modelId="{D54215B4-47BC-7341-B842-77D833712C54}" type="presOf" srcId="{0912A847-DAB9-BF48-80FF-691C2CDF6005}" destId="{F0931532-83AA-DF41-A0F9-6932C0F1CDA2}" srcOrd="1" destOrd="0" presId="urn:microsoft.com/office/officeart/2005/8/layout/matrix1"/>
    <dgm:cxn modelId="{24EAF6B2-1358-DE43-AA74-791927639249}" type="presOf" srcId="{EC270747-C3BC-6D4E-BB58-93E62CE09BF7}" destId="{F96CFDE0-E446-4B49-A94D-54867145F95F}" srcOrd="1" destOrd="0" presId="urn:microsoft.com/office/officeart/2005/8/layout/matrix1"/>
    <dgm:cxn modelId="{0D52C148-0F16-F94B-9640-145450513961}" srcId="{4A39A9C2-A659-224D-9E2A-F2D9A9BE1CEA}" destId="{0912A847-DAB9-BF48-80FF-691C2CDF6005}" srcOrd="0" destOrd="0" parTransId="{906BA75F-0F54-C84A-B0D8-D87C10AED385}" sibTransId="{FAF934D2-92B4-AF47-939B-5B3F560DE4F9}"/>
    <dgm:cxn modelId="{DFA8F18B-BAC0-7840-A5B5-D0ABFA8867A2}" type="presParOf" srcId="{B24A0936-9014-FD4F-BB10-1383BE252B2F}" destId="{1DC23E18-B83B-1F4A-8677-B224EEFFEED3}" srcOrd="0" destOrd="0" presId="urn:microsoft.com/office/officeart/2005/8/layout/matrix1"/>
    <dgm:cxn modelId="{ABFED7DA-01D9-014A-8AD0-DF1BE9086278}" type="presParOf" srcId="{1DC23E18-B83B-1F4A-8677-B224EEFFEED3}" destId="{11019EB1-DC05-F241-A903-044F936032CF}" srcOrd="0" destOrd="0" presId="urn:microsoft.com/office/officeart/2005/8/layout/matrix1"/>
    <dgm:cxn modelId="{5E6E7189-6363-8D4A-9FEF-8D3A6931F982}" type="presParOf" srcId="{1DC23E18-B83B-1F4A-8677-B224EEFFEED3}" destId="{F0931532-83AA-DF41-A0F9-6932C0F1CDA2}" srcOrd="1" destOrd="0" presId="urn:microsoft.com/office/officeart/2005/8/layout/matrix1"/>
    <dgm:cxn modelId="{181E5350-D32C-A643-BBF8-57A4F7E1BC6E}" type="presParOf" srcId="{1DC23E18-B83B-1F4A-8677-B224EEFFEED3}" destId="{74C401BA-8259-9E4F-BE31-8D7449E2D124}" srcOrd="2" destOrd="0" presId="urn:microsoft.com/office/officeart/2005/8/layout/matrix1"/>
    <dgm:cxn modelId="{26F3344F-627C-F345-8912-C8B0FFD13E2B}" type="presParOf" srcId="{1DC23E18-B83B-1F4A-8677-B224EEFFEED3}" destId="{F96CFDE0-E446-4B49-A94D-54867145F95F}" srcOrd="3" destOrd="0" presId="urn:microsoft.com/office/officeart/2005/8/layout/matrix1"/>
    <dgm:cxn modelId="{049004B9-BE23-324D-9494-7A476878C2DA}" type="presParOf" srcId="{1DC23E18-B83B-1F4A-8677-B224EEFFEED3}" destId="{F29D7F1D-AF53-8C47-933B-DB37DDA17645}" srcOrd="4" destOrd="0" presId="urn:microsoft.com/office/officeart/2005/8/layout/matrix1"/>
    <dgm:cxn modelId="{4BB5B0FC-0A31-3448-8486-BDA93DB835EB}" type="presParOf" srcId="{1DC23E18-B83B-1F4A-8677-B224EEFFEED3}" destId="{C76EC26C-6755-724E-9C23-8D5C23984B5C}" srcOrd="5" destOrd="0" presId="urn:microsoft.com/office/officeart/2005/8/layout/matrix1"/>
    <dgm:cxn modelId="{4E244ACD-7B97-A446-BFD0-F970648481EF}" type="presParOf" srcId="{1DC23E18-B83B-1F4A-8677-B224EEFFEED3}" destId="{B9ED8FB6-1015-D84D-82D8-5CB2265ED1B2}" srcOrd="6" destOrd="0" presId="urn:microsoft.com/office/officeart/2005/8/layout/matrix1"/>
    <dgm:cxn modelId="{776E5F61-1011-7843-BDA9-2A0BDD0A3F12}" type="presParOf" srcId="{1DC23E18-B83B-1F4A-8677-B224EEFFEED3}" destId="{8E9D57FD-9C91-9D42-88E3-57B74E12F0D0}" srcOrd="7" destOrd="0" presId="urn:microsoft.com/office/officeart/2005/8/layout/matrix1"/>
    <dgm:cxn modelId="{1700E809-709C-8142-A63D-6EA1FE84E16E}" type="presParOf" srcId="{B24A0936-9014-FD4F-BB10-1383BE252B2F}" destId="{BF16BC0C-A0BD-C242-9ECB-1FAF027D27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22748A-5FF3-4441-9ED3-3B149A8CBC57}" type="doc">
      <dgm:prSet loTypeId="urn:microsoft.com/office/officeart/2005/8/layout/matrix1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39A9C2-A659-224D-9E2A-F2D9A9BE1CE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r>
            <a:rPr lang="de-DE" sz="2000" b="1">
              <a:solidFill>
                <a:schemeClr val="accent5">
                  <a:lumMod val="50000"/>
                </a:schemeClr>
              </a:solidFill>
            </a:rPr>
            <a:t>Verantwortungs-gemeinschaft</a:t>
          </a:r>
          <a:endParaRPr lang="de-DE" sz="2000" b="1" dirty="0">
            <a:solidFill>
              <a:schemeClr val="accent5">
                <a:lumMod val="50000"/>
              </a:schemeClr>
            </a:solidFill>
          </a:endParaRPr>
        </a:p>
      </dgm:t>
    </dgm:pt>
    <dgm:pt modelId="{30F9865A-0339-6741-A982-80562B351432}" type="parTrans" cxnId="{3774E487-87F3-0446-AC13-5EA041E173A6}">
      <dgm:prSet/>
      <dgm:spPr/>
      <dgm:t>
        <a:bodyPr/>
        <a:lstStyle/>
        <a:p>
          <a:endParaRPr lang="de-DE"/>
        </a:p>
      </dgm:t>
    </dgm:pt>
    <dgm:pt modelId="{AFDE14C0-BAF6-A548-99FB-DAD6CDD8FAA8}" type="sibTrans" cxnId="{3774E487-87F3-0446-AC13-5EA041E173A6}">
      <dgm:prSet/>
      <dgm:spPr/>
      <dgm:t>
        <a:bodyPr/>
        <a:lstStyle/>
        <a:p>
          <a:endParaRPr lang="de-DE"/>
        </a:p>
      </dgm:t>
    </dgm:pt>
    <dgm:pt modelId="{0912A847-DAB9-BF48-80FF-691C2CDF6005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r>
            <a:rPr lang="de-DE" dirty="0"/>
            <a:t>-Beratungsvereinbarungen mit dem SIBUZ</a:t>
          </a:r>
        </a:p>
        <a:p>
          <a:pPr algn="l"/>
          <a:r>
            <a:rPr lang="de-DE" dirty="0"/>
            <a:t>(z.B. kollegiale Fallberatungen/ Kind bezogene Fallberatungen)</a:t>
          </a:r>
        </a:p>
        <a:p>
          <a:pPr algn="l"/>
          <a:r>
            <a:rPr lang="de-DE" dirty="0"/>
            <a:t>- Bewusstmachen aller Kooperationen</a:t>
          </a:r>
        </a:p>
      </dgm:t>
    </dgm:pt>
    <dgm:pt modelId="{906BA75F-0F54-C84A-B0D8-D87C10AED385}" type="parTrans" cxnId="{0D52C148-0F16-F94B-9640-145450513961}">
      <dgm:prSet/>
      <dgm:spPr/>
      <dgm:t>
        <a:bodyPr/>
        <a:lstStyle/>
        <a:p>
          <a:endParaRPr lang="de-DE"/>
        </a:p>
      </dgm:t>
    </dgm:pt>
    <dgm:pt modelId="{FAF934D2-92B4-AF47-939B-5B3F560DE4F9}" type="sibTrans" cxnId="{0D52C148-0F16-F94B-9640-145450513961}">
      <dgm:prSet/>
      <dgm:spPr/>
      <dgm:t>
        <a:bodyPr/>
        <a:lstStyle/>
        <a:p>
          <a:endParaRPr lang="de-DE"/>
        </a:p>
      </dgm:t>
    </dgm:pt>
    <dgm:pt modelId="{EC270747-C3BC-6D4E-BB58-93E62CE09BF7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r"/>
          <a:r>
            <a:rPr lang="de-DE" dirty="0"/>
            <a:t>ETEP </a:t>
          </a:r>
          <a:br>
            <a:rPr lang="de-DE" dirty="0"/>
          </a:br>
          <a:r>
            <a:rPr lang="de-DE" dirty="0">
              <a:sym typeface="Wingdings" pitchFamily="2" charset="2"/>
            </a:rPr>
            <a:t> einheitliche Klassenregeln zur Verhinderung von Unterrichtsstörungen</a:t>
          </a:r>
        </a:p>
        <a:p>
          <a:pPr algn="r"/>
          <a:r>
            <a:rPr lang="de-DE" dirty="0">
              <a:sym typeface="Wingdings" pitchFamily="2" charset="2"/>
            </a:rPr>
            <a:t>Umgang mit Verspätungen </a:t>
          </a:r>
          <a:br>
            <a:rPr lang="de-DE" dirty="0">
              <a:sym typeface="Wingdings" pitchFamily="2" charset="2"/>
            </a:rPr>
          </a:br>
          <a:r>
            <a:rPr lang="de-DE" dirty="0">
              <a:sym typeface="Wingdings" pitchFamily="2" charset="2"/>
            </a:rPr>
            <a:t> Reduzierung Schuldistanz</a:t>
          </a:r>
          <a:endParaRPr lang="de-DE" dirty="0"/>
        </a:p>
      </dgm:t>
    </dgm:pt>
    <dgm:pt modelId="{75C9AF4F-47EC-494B-B6B4-60C5B5F25AFF}" type="parTrans" cxnId="{E0CF79C3-E233-CD4B-B800-AE8277A130E3}">
      <dgm:prSet/>
      <dgm:spPr/>
      <dgm:t>
        <a:bodyPr/>
        <a:lstStyle/>
        <a:p>
          <a:endParaRPr lang="de-DE"/>
        </a:p>
      </dgm:t>
    </dgm:pt>
    <dgm:pt modelId="{35208C74-7F51-B64D-A9E0-35E810C89581}" type="sibTrans" cxnId="{E0CF79C3-E233-CD4B-B800-AE8277A130E3}">
      <dgm:prSet/>
      <dgm:spPr/>
      <dgm:t>
        <a:bodyPr/>
        <a:lstStyle/>
        <a:p>
          <a:endParaRPr lang="de-DE"/>
        </a:p>
      </dgm:t>
    </dgm:pt>
    <dgm:pt modelId="{7BA9E53B-2247-C148-86FA-5BE5D0007341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r>
            <a:rPr lang="de-DE" dirty="0"/>
            <a:t>-Nutzen der Kooperationen </a:t>
          </a:r>
          <a:br>
            <a:rPr lang="de-DE" dirty="0"/>
          </a:br>
          <a:r>
            <a:rPr lang="de-DE" dirty="0"/>
            <a:t>für die Unterstützung</a:t>
          </a:r>
        </a:p>
        <a:p>
          <a:pPr algn="l"/>
          <a:r>
            <a:rPr lang="de-DE" dirty="0"/>
            <a:t>(z.B. Begleitung </a:t>
          </a:r>
          <a:r>
            <a:rPr lang="de-DE" dirty="0" err="1"/>
            <a:t>SuS</a:t>
          </a:r>
          <a:r>
            <a:rPr lang="de-DE" dirty="0"/>
            <a:t> zu Beratungsstellen oder anderer Schulen, Kooperation mit Trägern)</a:t>
          </a:r>
        </a:p>
        <a:p>
          <a:pPr algn="l"/>
          <a:r>
            <a:rPr lang="de-DE" dirty="0"/>
            <a:t>- SHK</a:t>
          </a:r>
        </a:p>
      </dgm:t>
    </dgm:pt>
    <dgm:pt modelId="{E8815EE4-D887-FF42-8E65-A48CCE4CD01B}" type="parTrans" cxnId="{28DB994A-7BAA-9D4F-8E04-DBCA0A1C27A7}">
      <dgm:prSet/>
      <dgm:spPr/>
      <dgm:t>
        <a:bodyPr/>
        <a:lstStyle/>
        <a:p>
          <a:endParaRPr lang="de-DE"/>
        </a:p>
      </dgm:t>
    </dgm:pt>
    <dgm:pt modelId="{0823EBF3-2EFD-2348-B653-04564BA3A620}" type="sibTrans" cxnId="{28DB994A-7BAA-9D4F-8E04-DBCA0A1C27A7}">
      <dgm:prSet/>
      <dgm:spPr/>
      <dgm:t>
        <a:bodyPr/>
        <a:lstStyle/>
        <a:p>
          <a:endParaRPr lang="de-DE"/>
        </a:p>
      </dgm:t>
    </dgm:pt>
    <dgm:pt modelId="{5DDC9737-D00B-4245-B4C7-0F542B7F3543}">
      <dgm:prSet phldrT="[Text]"/>
      <dgm:spPr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</a:gradFill>
      </dgm:spPr>
      <dgm:t>
        <a:bodyPr/>
        <a:lstStyle/>
        <a:p>
          <a:r>
            <a:rPr lang="de-DE" dirty="0"/>
            <a:t>Stärkung Teamstrukturen</a:t>
          </a:r>
        </a:p>
        <a:p>
          <a:r>
            <a:rPr lang="de-DE" dirty="0"/>
            <a:t>Entwicklungen</a:t>
          </a:r>
        </a:p>
      </dgm:t>
    </dgm:pt>
    <dgm:pt modelId="{76E83D16-E9EA-3D4E-B0EF-DF66F75C73AA}" type="parTrans" cxnId="{B7333706-730F-2D4A-9E36-0DEEBEF0743F}">
      <dgm:prSet/>
      <dgm:spPr/>
      <dgm:t>
        <a:bodyPr/>
        <a:lstStyle/>
        <a:p>
          <a:endParaRPr lang="de-DE"/>
        </a:p>
      </dgm:t>
    </dgm:pt>
    <dgm:pt modelId="{6CBCAE0D-A235-C14D-B35C-F48009560A09}" type="sibTrans" cxnId="{B7333706-730F-2D4A-9E36-0DEEBEF0743F}">
      <dgm:prSet/>
      <dgm:spPr/>
      <dgm:t>
        <a:bodyPr/>
        <a:lstStyle/>
        <a:p>
          <a:endParaRPr lang="de-DE"/>
        </a:p>
      </dgm:t>
    </dgm:pt>
    <dgm:pt modelId="{B24A0936-9014-FD4F-BB10-1383BE252B2F}" type="pres">
      <dgm:prSet presAssocID="{6622748A-5FF3-4441-9ED3-3B149A8CBC5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DC23E18-B83B-1F4A-8677-B224EEFFEED3}" type="pres">
      <dgm:prSet presAssocID="{6622748A-5FF3-4441-9ED3-3B149A8CBC57}" presName="matrix" presStyleCnt="0"/>
      <dgm:spPr/>
    </dgm:pt>
    <dgm:pt modelId="{11019EB1-DC05-F241-A903-044F936032CF}" type="pres">
      <dgm:prSet presAssocID="{6622748A-5FF3-4441-9ED3-3B149A8CBC57}" presName="tile1" presStyleLbl="node1" presStyleIdx="0" presStyleCnt="4"/>
      <dgm:spPr/>
      <dgm:t>
        <a:bodyPr/>
        <a:lstStyle/>
        <a:p>
          <a:endParaRPr lang="de-DE"/>
        </a:p>
      </dgm:t>
    </dgm:pt>
    <dgm:pt modelId="{F0931532-83AA-DF41-A0F9-6932C0F1CDA2}" type="pres">
      <dgm:prSet presAssocID="{6622748A-5FF3-4441-9ED3-3B149A8CBC5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C401BA-8259-9E4F-BE31-8D7449E2D124}" type="pres">
      <dgm:prSet presAssocID="{6622748A-5FF3-4441-9ED3-3B149A8CBC57}" presName="tile2" presStyleLbl="node1" presStyleIdx="1" presStyleCnt="4" custLinFactNeighborX="5587" custLinFactNeighborY="1970"/>
      <dgm:spPr/>
      <dgm:t>
        <a:bodyPr/>
        <a:lstStyle/>
        <a:p>
          <a:endParaRPr lang="de-DE"/>
        </a:p>
      </dgm:t>
    </dgm:pt>
    <dgm:pt modelId="{F96CFDE0-E446-4B49-A94D-54867145F95F}" type="pres">
      <dgm:prSet presAssocID="{6622748A-5FF3-4441-9ED3-3B149A8CBC5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9D7F1D-AF53-8C47-933B-DB37DDA17645}" type="pres">
      <dgm:prSet presAssocID="{6622748A-5FF3-4441-9ED3-3B149A8CBC57}" presName="tile3" presStyleLbl="node1" presStyleIdx="2" presStyleCnt="4" custLinFactNeighborX="-3059" custLinFactNeighborY="0"/>
      <dgm:spPr/>
      <dgm:t>
        <a:bodyPr/>
        <a:lstStyle/>
        <a:p>
          <a:endParaRPr lang="de-DE"/>
        </a:p>
      </dgm:t>
    </dgm:pt>
    <dgm:pt modelId="{C76EC26C-6755-724E-9C23-8D5C23984B5C}" type="pres">
      <dgm:prSet presAssocID="{6622748A-5FF3-4441-9ED3-3B149A8CBC5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D8FB6-1015-D84D-82D8-5CB2265ED1B2}" type="pres">
      <dgm:prSet presAssocID="{6622748A-5FF3-4441-9ED3-3B149A8CBC57}" presName="tile4" presStyleLbl="node1" presStyleIdx="3" presStyleCnt="4"/>
      <dgm:spPr/>
      <dgm:t>
        <a:bodyPr/>
        <a:lstStyle/>
        <a:p>
          <a:endParaRPr lang="de-DE"/>
        </a:p>
      </dgm:t>
    </dgm:pt>
    <dgm:pt modelId="{8E9D57FD-9C91-9D42-88E3-57B74E12F0D0}" type="pres">
      <dgm:prSet presAssocID="{6622748A-5FF3-4441-9ED3-3B149A8CBC5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16BC0C-A0BD-C242-9ECB-1FAF027D27C9}" type="pres">
      <dgm:prSet presAssocID="{6622748A-5FF3-4441-9ED3-3B149A8CBC57}" presName="centerTile" presStyleLbl="fgShp" presStyleIdx="0" presStyleCnt="1" custScaleX="125831" custScaleY="15270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3774E487-87F3-0446-AC13-5EA041E173A6}" srcId="{6622748A-5FF3-4441-9ED3-3B149A8CBC57}" destId="{4A39A9C2-A659-224D-9E2A-F2D9A9BE1CEA}" srcOrd="0" destOrd="0" parTransId="{30F9865A-0339-6741-A982-80562B351432}" sibTransId="{AFDE14C0-BAF6-A548-99FB-DAD6CDD8FAA8}"/>
    <dgm:cxn modelId="{4986818E-F596-EC4C-AEF3-AB61F22AC218}" type="presOf" srcId="{5DDC9737-D00B-4245-B4C7-0F542B7F3543}" destId="{B9ED8FB6-1015-D84D-82D8-5CB2265ED1B2}" srcOrd="0" destOrd="0" presId="urn:microsoft.com/office/officeart/2005/8/layout/matrix1"/>
    <dgm:cxn modelId="{55F46DBD-3167-0F4C-BF09-0346E09F7512}" type="presOf" srcId="{4A39A9C2-A659-224D-9E2A-F2D9A9BE1CEA}" destId="{BF16BC0C-A0BD-C242-9ECB-1FAF027D27C9}" srcOrd="0" destOrd="0" presId="urn:microsoft.com/office/officeart/2005/8/layout/matrix1"/>
    <dgm:cxn modelId="{9D5C36BF-BD10-0F4B-83A2-FE39131EBCF0}" type="presOf" srcId="{6622748A-5FF3-4441-9ED3-3B149A8CBC57}" destId="{B24A0936-9014-FD4F-BB10-1383BE252B2F}" srcOrd="0" destOrd="0" presId="urn:microsoft.com/office/officeart/2005/8/layout/matrix1"/>
    <dgm:cxn modelId="{B7333706-730F-2D4A-9E36-0DEEBEF0743F}" srcId="{4A39A9C2-A659-224D-9E2A-F2D9A9BE1CEA}" destId="{5DDC9737-D00B-4245-B4C7-0F542B7F3543}" srcOrd="3" destOrd="0" parTransId="{76E83D16-E9EA-3D4E-B0EF-DF66F75C73AA}" sibTransId="{6CBCAE0D-A235-C14D-B35C-F48009560A09}"/>
    <dgm:cxn modelId="{D04A8464-DCAA-A944-8EF8-C73FEFE83341}" type="presOf" srcId="{0912A847-DAB9-BF48-80FF-691C2CDF6005}" destId="{11019EB1-DC05-F241-A903-044F936032CF}" srcOrd="0" destOrd="0" presId="urn:microsoft.com/office/officeart/2005/8/layout/matrix1"/>
    <dgm:cxn modelId="{5A691BF2-CF48-5346-BED6-CA4862471B3D}" type="presOf" srcId="{5DDC9737-D00B-4245-B4C7-0F542B7F3543}" destId="{8E9D57FD-9C91-9D42-88E3-57B74E12F0D0}" srcOrd="1" destOrd="0" presId="urn:microsoft.com/office/officeart/2005/8/layout/matrix1"/>
    <dgm:cxn modelId="{E0CF79C3-E233-CD4B-B800-AE8277A130E3}" srcId="{4A39A9C2-A659-224D-9E2A-F2D9A9BE1CEA}" destId="{EC270747-C3BC-6D4E-BB58-93E62CE09BF7}" srcOrd="1" destOrd="0" parTransId="{75C9AF4F-47EC-494B-B6B4-60C5B5F25AFF}" sibTransId="{35208C74-7F51-B64D-A9E0-35E810C89581}"/>
    <dgm:cxn modelId="{28DB994A-7BAA-9D4F-8E04-DBCA0A1C27A7}" srcId="{4A39A9C2-A659-224D-9E2A-F2D9A9BE1CEA}" destId="{7BA9E53B-2247-C148-86FA-5BE5D0007341}" srcOrd="2" destOrd="0" parTransId="{E8815EE4-D887-FF42-8E65-A48CCE4CD01B}" sibTransId="{0823EBF3-2EFD-2348-B653-04564BA3A620}"/>
    <dgm:cxn modelId="{E61B498C-5CDD-FC41-AABA-2CF2D76F8D0F}" type="presOf" srcId="{EC270747-C3BC-6D4E-BB58-93E62CE09BF7}" destId="{74C401BA-8259-9E4F-BE31-8D7449E2D124}" srcOrd="0" destOrd="0" presId="urn:microsoft.com/office/officeart/2005/8/layout/matrix1"/>
    <dgm:cxn modelId="{F163B242-EE6F-3242-9E90-A24BABB9704A}" type="presOf" srcId="{7BA9E53B-2247-C148-86FA-5BE5D0007341}" destId="{F29D7F1D-AF53-8C47-933B-DB37DDA17645}" srcOrd="0" destOrd="0" presId="urn:microsoft.com/office/officeart/2005/8/layout/matrix1"/>
    <dgm:cxn modelId="{3A6CD3B5-DDF4-FE4F-9ED2-CEA809A833C3}" type="presOf" srcId="{7BA9E53B-2247-C148-86FA-5BE5D0007341}" destId="{C76EC26C-6755-724E-9C23-8D5C23984B5C}" srcOrd="1" destOrd="0" presId="urn:microsoft.com/office/officeart/2005/8/layout/matrix1"/>
    <dgm:cxn modelId="{D54215B4-47BC-7341-B842-77D833712C54}" type="presOf" srcId="{0912A847-DAB9-BF48-80FF-691C2CDF6005}" destId="{F0931532-83AA-DF41-A0F9-6932C0F1CDA2}" srcOrd="1" destOrd="0" presId="urn:microsoft.com/office/officeart/2005/8/layout/matrix1"/>
    <dgm:cxn modelId="{24EAF6B2-1358-DE43-AA74-791927639249}" type="presOf" srcId="{EC270747-C3BC-6D4E-BB58-93E62CE09BF7}" destId="{F96CFDE0-E446-4B49-A94D-54867145F95F}" srcOrd="1" destOrd="0" presId="urn:microsoft.com/office/officeart/2005/8/layout/matrix1"/>
    <dgm:cxn modelId="{0D52C148-0F16-F94B-9640-145450513961}" srcId="{4A39A9C2-A659-224D-9E2A-F2D9A9BE1CEA}" destId="{0912A847-DAB9-BF48-80FF-691C2CDF6005}" srcOrd="0" destOrd="0" parTransId="{906BA75F-0F54-C84A-B0D8-D87C10AED385}" sibTransId="{FAF934D2-92B4-AF47-939B-5B3F560DE4F9}"/>
    <dgm:cxn modelId="{DFA8F18B-BAC0-7840-A5B5-D0ABFA8867A2}" type="presParOf" srcId="{B24A0936-9014-FD4F-BB10-1383BE252B2F}" destId="{1DC23E18-B83B-1F4A-8677-B224EEFFEED3}" srcOrd="0" destOrd="0" presId="urn:microsoft.com/office/officeart/2005/8/layout/matrix1"/>
    <dgm:cxn modelId="{ABFED7DA-01D9-014A-8AD0-DF1BE9086278}" type="presParOf" srcId="{1DC23E18-B83B-1F4A-8677-B224EEFFEED3}" destId="{11019EB1-DC05-F241-A903-044F936032CF}" srcOrd="0" destOrd="0" presId="urn:microsoft.com/office/officeart/2005/8/layout/matrix1"/>
    <dgm:cxn modelId="{5E6E7189-6363-8D4A-9FEF-8D3A6931F982}" type="presParOf" srcId="{1DC23E18-B83B-1F4A-8677-B224EEFFEED3}" destId="{F0931532-83AA-DF41-A0F9-6932C0F1CDA2}" srcOrd="1" destOrd="0" presId="urn:microsoft.com/office/officeart/2005/8/layout/matrix1"/>
    <dgm:cxn modelId="{181E5350-D32C-A643-BBF8-57A4F7E1BC6E}" type="presParOf" srcId="{1DC23E18-B83B-1F4A-8677-B224EEFFEED3}" destId="{74C401BA-8259-9E4F-BE31-8D7449E2D124}" srcOrd="2" destOrd="0" presId="urn:microsoft.com/office/officeart/2005/8/layout/matrix1"/>
    <dgm:cxn modelId="{26F3344F-627C-F345-8912-C8B0FFD13E2B}" type="presParOf" srcId="{1DC23E18-B83B-1F4A-8677-B224EEFFEED3}" destId="{F96CFDE0-E446-4B49-A94D-54867145F95F}" srcOrd="3" destOrd="0" presId="urn:microsoft.com/office/officeart/2005/8/layout/matrix1"/>
    <dgm:cxn modelId="{049004B9-BE23-324D-9494-7A476878C2DA}" type="presParOf" srcId="{1DC23E18-B83B-1F4A-8677-B224EEFFEED3}" destId="{F29D7F1D-AF53-8C47-933B-DB37DDA17645}" srcOrd="4" destOrd="0" presId="urn:microsoft.com/office/officeart/2005/8/layout/matrix1"/>
    <dgm:cxn modelId="{4BB5B0FC-0A31-3448-8486-BDA93DB835EB}" type="presParOf" srcId="{1DC23E18-B83B-1F4A-8677-B224EEFFEED3}" destId="{C76EC26C-6755-724E-9C23-8D5C23984B5C}" srcOrd="5" destOrd="0" presId="urn:microsoft.com/office/officeart/2005/8/layout/matrix1"/>
    <dgm:cxn modelId="{4E244ACD-7B97-A446-BFD0-F970648481EF}" type="presParOf" srcId="{1DC23E18-B83B-1F4A-8677-B224EEFFEED3}" destId="{B9ED8FB6-1015-D84D-82D8-5CB2265ED1B2}" srcOrd="6" destOrd="0" presId="urn:microsoft.com/office/officeart/2005/8/layout/matrix1"/>
    <dgm:cxn modelId="{776E5F61-1011-7843-BDA9-2A0BDD0A3F12}" type="presParOf" srcId="{1DC23E18-B83B-1F4A-8677-B224EEFFEED3}" destId="{8E9D57FD-9C91-9D42-88E3-57B74E12F0D0}" srcOrd="7" destOrd="0" presId="urn:microsoft.com/office/officeart/2005/8/layout/matrix1"/>
    <dgm:cxn modelId="{1700E809-709C-8142-A63D-6EA1FE84E16E}" type="presParOf" srcId="{B24A0936-9014-FD4F-BB10-1383BE252B2F}" destId="{BF16BC0C-A0BD-C242-9ECB-1FAF027D27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22748A-5FF3-4441-9ED3-3B149A8CBC57}" type="doc">
      <dgm:prSet loTypeId="urn:microsoft.com/office/officeart/2005/8/layout/matrix1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39A9C2-A659-224D-9E2A-F2D9A9BE1CE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b="1" dirty="0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r>
            <a:rPr lang="de-DE" sz="2000" b="1" dirty="0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r>
            <a:rPr lang="de-DE" sz="2000" b="1" dirty="0">
              <a:solidFill>
                <a:schemeClr val="accent5">
                  <a:lumMod val="50000"/>
                </a:schemeClr>
              </a:solidFill>
            </a:rPr>
            <a:t>Verantwortungs-gemeinschaft 02K10 </a:t>
          </a:r>
        </a:p>
      </dgm:t>
    </dgm:pt>
    <dgm:pt modelId="{30F9865A-0339-6741-A982-80562B351432}" type="parTrans" cxnId="{3774E487-87F3-0446-AC13-5EA041E173A6}">
      <dgm:prSet/>
      <dgm:spPr/>
      <dgm:t>
        <a:bodyPr/>
        <a:lstStyle/>
        <a:p>
          <a:endParaRPr lang="de-DE"/>
        </a:p>
      </dgm:t>
    </dgm:pt>
    <dgm:pt modelId="{AFDE14C0-BAF6-A548-99FB-DAD6CDD8FAA8}" type="sibTrans" cxnId="{3774E487-87F3-0446-AC13-5EA041E173A6}">
      <dgm:prSet/>
      <dgm:spPr/>
      <dgm:t>
        <a:bodyPr/>
        <a:lstStyle/>
        <a:p>
          <a:endParaRPr lang="de-DE"/>
        </a:p>
      </dgm:t>
    </dgm:pt>
    <dgm:pt modelId="{0912A847-DAB9-BF48-80FF-691C2CDF6005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r>
            <a:rPr lang="de-DE" dirty="0"/>
            <a:t>-Beratungsvereinbarungen mit dem SIBUZ</a:t>
          </a:r>
        </a:p>
        <a:p>
          <a:pPr algn="l"/>
          <a:r>
            <a:rPr lang="de-DE" dirty="0"/>
            <a:t>(z.B. kollegiale Fallberatungen/ Kind bezogene Fallberatungen)</a:t>
          </a:r>
        </a:p>
        <a:p>
          <a:pPr algn="l"/>
          <a:r>
            <a:rPr lang="de-DE" dirty="0"/>
            <a:t>- Bewusstmachen aller Kooperationen</a:t>
          </a:r>
        </a:p>
      </dgm:t>
    </dgm:pt>
    <dgm:pt modelId="{906BA75F-0F54-C84A-B0D8-D87C10AED385}" type="parTrans" cxnId="{0D52C148-0F16-F94B-9640-145450513961}">
      <dgm:prSet/>
      <dgm:spPr/>
      <dgm:t>
        <a:bodyPr/>
        <a:lstStyle/>
        <a:p>
          <a:endParaRPr lang="de-DE"/>
        </a:p>
      </dgm:t>
    </dgm:pt>
    <dgm:pt modelId="{FAF934D2-92B4-AF47-939B-5B3F560DE4F9}" type="sibTrans" cxnId="{0D52C148-0F16-F94B-9640-145450513961}">
      <dgm:prSet/>
      <dgm:spPr/>
      <dgm:t>
        <a:bodyPr/>
        <a:lstStyle/>
        <a:p>
          <a:endParaRPr lang="de-DE"/>
        </a:p>
      </dgm:t>
    </dgm:pt>
    <dgm:pt modelId="{EC270747-C3BC-6D4E-BB58-93E62CE09BF7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r"/>
          <a:r>
            <a:rPr lang="de-DE" dirty="0"/>
            <a:t>ETEP </a:t>
          </a:r>
          <a:br>
            <a:rPr lang="de-DE" dirty="0"/>
          </a:br>
          <a:r>
            <a:rPr lang="de-DE" dirty="0">
              <a:sym typeface="Wingdings" pitchFamily="2" charset="2"/>
            </a:rPr>
            <a:t> einheitliche Klassenregeln zur Verhinderung von Unterrichtsstörungen</a:t>
          </a:r>
        </a:p>
        <a:p>
          <a:pPr algn="r"/>
          <a:endParaRPr lang="de-DE" dirty="0">
            <a:sym typeface="Wingdings" pitchFamily="2" charset="2"/>
          </a:endParaRPr>
        </a:p>
        <a:p>
          <a:pPr algn="r"/>
          <a:r>
            <a:rPr lang="de-DE" dirty="0">
              <a:sym typeface="Wingdings" pitchFamily="2" charset="2"/>
            </a:rPr>
            <a:t>Umgang mit Verspätungen </a:t>
          </a:r>
          <a:br>
            <a:rPr lang="de-DE" dirty="0">
              <a:sym typeface="Wingdings" pitchFamily="2" charset="2"/>
            </a:rPr>
          </a:br>
          <a:r>
            <a:rPr lang="de-DE" dirty="0">
              <a:sym typeface="Wingdings" pitchFamily="2" charset="2"/>
            </a:rPr>
            <a:t> Reduzierung Schuldistanz</a:t>
          </a:r>
          <a:endParaRPr lang="de-DE" dirty="0"/>
        </a:p>
      </dgm:t>
    </dgm:pt>
    <dgm:pt modelId="{75C9AF4F-47EC-494B-B6B4-60C5B5F25AFF}" type="parTrans" cxnId="{E0CF79C3-E233-CD4B-B800-AE8277A130E3}">
      <dgm:prSet/>
      <dgm:spPr/>
      <dgm:t>
        <a:bodyPr/>
        <a:lstStyle/>
        <a:p>
          <a:endParaRPr lang="de-DE"/>
        </a:p>
      </dgm:t>
    </dgm:pt>
    <dgm:pt modelId="{35208C74-7F51-B64D-A9E0-35E810C89581}" type="sibTrans" cxnId="{E0CF79C3-E233-CD4B-B800-AE8277A130E3}">
      <dgm:prSet/>
      <dgm:spPr/>
      <dgm:t>
        <a:bodyPr/>
        <a:lstStyle/>
        <a:p>
          <a:endParaRPr lang="de-DE"/>
        </a:p>
      </dgm:t>
    </dgm:pt>
    <dgm:pt modelId="{7BA9E53B-2247-C148-86FA-5BE5D0007341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l"/>
          <a:r>
            <a:rPr lang="de-DE" dirty="0"/>
            <a:t>-Nutzen der Kooperationen für die Unterstützung</a:t>
          </a:r>
        </a:p>
        <a:p>
          <a:pPr algn="l"/>
          <a:r>
            <a:rPr lang="de-DE" dirty="0"/>
            <a:t>(z.B. Begleitung </a:t>
          </a:r>
          <a:r>
            <a:rPr lang="de-DE" dirty="0" err="1"/>
            <a:t>SuS</a:t>
          </a:r>
          <a:r>
            <a:rPr lang="de-DE" dirty="0"/>
            <a:t> zu Beratungsstellen oder anderer Schulen, Kooperation mit Trägern)</a:t>
          </a:r>
        </a:p>
        <a:p>
          <a:pPr algn="l"/>
          <a:r>
            <a:rPr lang="de-DE" dirty="0"/>
            <a:t>- SHK</a:t>
          </a:r>
        </a:p>
      </dgm:t>
    </dgm:pt>
    <dgm:pt modelId="{E8815EE4-D887-FF42-8E65-A48CCE4CD01B}" type="parTrans" cxnId="{28DB994A-7BAA-9D4F-8E04-DBCA0A1C27A7}">
      <dgm:prSet/>
      <dgm:spPr/>
      <dgm:t>
        <a:bodyPr/>
        <a:lstStyle/>
        <a:p>
          <a:endParaRPr lang="de-DE"/>
        </a:p>
      </dgm:t>
    </dgm:pt>
    <dgm:pt modelId="{0823EBF3-2EFD-2348-B653-04564BA3A620}" type="sibTrans" cxnId="{28DB994A-7BAA-9D4F-8E04-DBCA0A1C27A7}">
      <dgm:prSet/>
      <dgm:spPr/>
      <dgm:t>
        <a:bodyPr/>
        <a:lstStyle/>
        <a:p>
          <a:endParaRPr lang="de-DE"/>
        </a:p>
      </dgm:t>
    </dgm:pt>
    <dgm:pt modelId="{5DDC9737-D00B-4245-B4C7-0F542B7F3543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pPr algn="r"/>
          <a:r>
            <a:rPr lang="de-DE" dirty="0"/>
            <a:t>B-Team </a:t>
          </a:r>
        </a:p>
        <a:p>
          <a:pPr algn="r"/>
          <a:r>
            <a:rPr lang="de-DE" dirty="0"/>
            <a:t>Klassenteams LK</a:t>
          </a:r>
        </a:p>
        <a:p>
          <a:pPr algn="r"/>
          <a:r>
            <a:rPr lang="de-DE" dirty="0"/>
            <a:t>Team </a:t>
          </a:r>
          <a:r>
            <a:rPr lang="de-DE" dirty="0" err="1"/>
            <a:t>SoSo</a:t>
          </a:r>
          <a:endParaRPr lang="de-DE" dirty="0"/>
        </a:p>
        <a:p>
          <a:pPr algn="r"/>
          <a:r>
            <a:rPr lang="de-DE" dirty="0"/>
            <a:t>Team Ganztag</a:t>
          </a:r>
        </a:p>
        <a:p>
          <a:pPr algn="r"/>
          <a:r>
            <a:rPr lang="de-DE" dirty="0"/>
            <a:t>Entwicklungen</a:t>
          </a:r>
        </a:p>
      </dgm:t>
    </dgm:pt>
    <dgm:pt modelId="{76E83D16-E9EA-3D4E-B0EF-DF66F75C73AA}" type="parTrans" cxnId="{B7333706-730F-2D4A-9E36-0DEEBEF0743F}">
      <dgm:prSet/>
      <dgm:spPr/>
      <dgm:t>
        <a:bodyPr/>
        <a:lstStyle/>
        <a:p>
          <a:endParaRPr lang="de-DE"/>
        </a:p>
      </dgm:t>
    </dgm:pt>
    <dgm:pt modelId="{6CBCAE0D-A235-C14D-B35C-F48009560A09}" type="sibTrans" cxnId="{B7333706-730F-2D4A-9E36-0DEEBEF0743F}">
      <dgm:prSet/>
      <dgm:spPr/>
      <dgm:t>
        <a:bodyPr/>
        <a:lstStyle/>
        <a:p>
          <a:endParaRPr lang="de-DE"/>
        </a:p>
      </dgm:t>
    </dgm:pt>
    <dgm:pt modelId="{B24A0936-9014-FD4F-BB10-1383BE252B2F}" type="pres">
      <dgm:prSet presAssocID="{6622748A-5FF3-4441-9ED3-3B149A8CBC5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DC23E18-B83B-1F4A-8677-B224EEFFEED3}" type="pres">
      <dgm:prSet presAssocID="{6622748A-5FF3-4441-9ED3-3B149A8CBC57}" presName="matrix" presStyleCnt="0"/>
      <dgm:spPr/>
    </dgm:pt>
    <dgm:pt modelId="{11019EB1-DC05-F241-A903-044F936032CF}" type="pres">
      <dgm:prSet presAssocID="{6622748A-5FF3-4441-9ED3-3B149A8CBC57}" presName="tile1" presStyleLbl="node1" presStyleIdx="0" presStyleCnt="4"/>
      <dgm:spPr/>
      <dgm:t>
        <a:bodyPr/>
        <a:lstStyle/>
        <a:p>
          <a:endParaRPr lang="de-DE"/>
        </a:p>
      </dgm:t>
    </dgm:pt>
    <dgm:pt modelId="{F0931532-83AA-DF41-A0F9-6932C0F1CDA2}" type="pres">
      <dgm:prSet presAssocID="{6622748A-5FF3-4441-9ED3-3B149A8CBC5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C401BA-8259-9E4F-BE31-8D7449E2D124}" type="pres">
      <dgm:prSet presAssocID="{6622748A-5FF3-4441-9ED3-3B149A8CBC57}" presName="tile2" presStyleLbl="node1" presStyleIdx="1" presStyleCnt="4" custLinFactNeighborX="5587" custLinFactNeighborY="1970"/>
      <dgm:spPr/>
      <dgm:t>
        <a:bodyPr/>
        <a:lstStyle/>
        <a:p>
          <a:endParaRPr lang="de-DE"/>
        </a:p>
      </dgm:t>
    </dgm:pt>
    <dgm:pt modelId="{F96CFDE0-E446-4B49-A94D-54867145F95F}" type="pres">
      <dgm:prSet presAssocID="{6622748A-5FF3-4441-9ED3-3B149A8CBC5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9D7F1D-AF53-8C47-933B-DB37DDA17645}" type="pres">
      <dgm:prSet presAssocID="{6622748A-5FF3-4441-9ED3-3B149A8CBC57}" presName="tile3" presStyleLbl="node1" presStyleIdx="2" presStyleCnt="4" custLinFactNeighborX="-3059" custLinFactNeighborY="0"/>
      <dgm:spPr/>
      <dgm:t>
        <a:bodyPr/>
        <a:lstStyle/>
        <a:p>
          <a:endParaRPr lang="de-DE"/>
        </a:p>
      </dgm:t>
    </dgm:pt>
    <dgm:pt modelId="{C76EC26C-6755-724E-9C23-8D5C23984B5C}" type="pres">
      <dgm:prSet presAssocID="{6622748A-5FF3-4441-9ED3-3B149A8CBC5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ED8FB6-1015-D84D-82D8-5CB2265ED1B2}" type="pres">
      <dgm:prSet presAssocID="{6622748A-5FF3-4441-9ED3-3B149A8CBC57}" presName="tile4" presStyleLbl="node1" presStyleIdx="3" presStyleCnt="4"/>
      <dgm:spPr/>
      <dgm:t>
        <a:bodyPr/>
        <a:lstStyle/>
        <a:p>
          <a:endParaRPr lang="de-DE"/>
        </a:p>
      </dgm:t>
    </dgm:pt>
    <dgm:pt modelId="{8E9D57FD-9C91-9D42-88E3-57B74E12F0D0}" type="pres">
      <dgm:prSet presAssocID="{6622748A-5FF3-4441-9ED3-3B149A8CBC5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16BC0C-A0BD-C242-9ECB-1FAF027D27C9}" type="pres">
      <dgm:prSet presAssocID="{6622748A-5FF3-4441-9ED3-3B149A8CBC57}" presName="centerTile" presStyleLbl="fgShp" presStyleIdx="0" presStyleCnt="1" custScaleX="125831" custScaleY="152703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3774E487-87F3-0446-AC13-5EA041E173A6}" srcId="{6622748A-5FF3-4441-9ED3-3B149A8CBC57}" destId="{4A39A9C2-A659-224D-9E2A-F2D9A9BE1CEA}" srcOrd="0" destOrd="0" parTransId="{30F9865A-0339-6741-A982-80562B351432}" sibTransId="{AFDE14C0-BAF6-A548-99FB-DAD6CDD8FAA8}"/>
    <dgm:cxn modelId="{4986818E-F596-EC4C-AEF3-AB61F22AC218}" type="presOf" srcId="{5DDC9737-D00B-4245-B4C7-0F542B7F3543}" destId="{B9ED8FB6-1015-D84D-82D8-5CB2265ED1B2}" srcOrd="0" destOrd="0" presId="urn:microsoft.com/office/officeart/2005/8/layout/matrix1"/>
    <dgm:cxn modelId="{55F46DBD-3167-0F4C-BF09-0346E09F7512}" type="presOf" srcId="{4A39A9C2-A659-224D-9E2A-F2D9A9BE1CEA}" destId="{BF16BC0C-A0BD-C242-9ECB-1FAF027D27C9}" srcOrd="0" destOrd="0" presId="urn:microsoft.com/office/officeart/2005/8/layout/matrix1"/>
    <dgm:cxn modelId="{9D5C36BF-BD10-0F4B-83A2-FE39131EBCF0}" type="presOf" srcId="{6622748A-5FF3-4441-9ED3-3B149A8CBC57}" destId="{B24A0936-9014-FD4F-BB10-1383BE252B2F}" srcOrd="0" destOrd="0" presId="urn:microsoft.com/office/officeart/2005/8/layout/matrix1"/>
    <dgm:cxn modelId="{B7333706-730F-2D4A-9E36-0DEEBEF0743F}" srcId="{4A39A9C2-A659-224D-9E2A-F2D9A9BE1CEA}" destId="{5DDC9737-D00B-4245-B4C7-0F542B7F3543}" srcOrd="3" destOrd="0" parTransId="{76E83D16-E9EA-3D4E-B0EF-DF66F75C73AA}" sibTransId="{6CBCAE0D-A235-C14D-B35C-F48009560A09}"/>
    <dgm:cxn modelId="{D04A8464-DCAA-A944-8EF8-C73FEFE83341}" type="presOf" srcId="{0912A847-DAB9-BF48-80FF-691C2CDF6005}" destId="{11019EB1-DC05-F241-A903-044F936032CF}" srcOrd="0" destOrd="0" presId="urn:microsoft.com/office/officeart/2005/8/layout/matrix1"/>
    <dgm:cxn modelId="{5A691BF2-CF48-5346-BED6-CA4862471B3D}" type="presOf" srcId="{5DDC9737-D00B-4245-B4C7-0F542B7F3543}" destId="{8E9D57FD-9C91-9D42-88E3-57B74E12F0D0}" srcOrd="1" destOrd="0" presId="urn:microsoft.com/office/officeart/2005/8/layout/matrix1"/>
    <dgm:cxn modelId="{E0CF79C3-E233-CD4B-B800-AE8277A130E3}" srcId="{4A39A9C2-A659-224D-9E2A-F2D9A9BE1CEA}" destId="{EC270747-C3BC-6D4E-BB58-93E62CE09BF7}" srcOrd="1" destOrd="0" parTransId="{75C9AF4F-47EC-494B-B6B4-60C5B5F25AFF}" sibTransId="{35208C74-7F51-B64D-A9E0-35E810C89581}"/>
    <dgm:cxn modelId="{28DB994A-7BAA-9D4F-8E04-DBCA0A1C27A7}" srcId="{4A39A9C2-A659-224D-9E2A-F2D9A9BE1CEA}" destId="{7BA9E53B-2247-C148-86FA-5BE5D0007341}" srcOrd="2" destOrd="0" parTransId="{E8815EE4-D887-FF42-8E65-A48CCE4CD01B}" sibTransId="{0823EBF3-2EFD-2348-B653-04564BA3A620}"/>
    <dgm:cxn modelId="{E61B498C-5CDD-FC41-AABA-2CF2D76F8D0F}" type="presOf" srcId="{EC270747-C3BC-6D4E-BB58-93E62CE09BF7}" destId="{74C401BA-8259-9E4F-BE31-8D7449E2D124}" srcOrd="0" destOrd="0" presId="urn:microsoft.com/office/officeart/2005/8/layout/matrix1"/>
    <dgm:cxn modelId="{F163B242-EE6F-3242-9E90-A24BABB9704A}" type="presOf" srcId="{7BA9E53B-2247-C148-86FA-5BE5D0007341}" destId="{F29D7F1D-AF53-8C47-933B-DB37DDA17645}" srcOrd="0" destOrd="0" presId="urn:microsoft.com/office/officeart/2005/8/layout/matrix1"/>
    <dgm:cxn modelId="{3A6CD3B5-DDF4-FE4F-9ED2-CEA809A833C3}" type="presOf" srcId="{7BA9E53B-2247-C148-86FA-5BE5D0007341}" destId="{C76EC26C-6755-724E-9C23-8D5C23984B5C}" srcOrd="1" destOrd="0" presId="urn:microsoft.com/office/officeart/2005/8/layout/matrix1"/>
    <dgm:cxn modelId="{D54215B4-47BC-7341-B842-77D833712C54}" type="presOf" srcId="{0912A847-DAB9-BF48-80FF-691C2CDF6005}" destId="{F0931532-83AA-DF41-A0F9-6932C0F1CDA2}" srcOrd="1" destOrd="0" presId="urn:microsoft.com/office/officeart/2005/8/layout/matrix1"/>
    <dgm:cxn modelId="{24EAF6B2-1358-DE43-AA74-791927639249}" type="presOf" srcId="{EC270747-C3BC-6D4E-BB58-93E62CE09BF7}" destId="{F96CFDE0-E446-4B49-A94D-54867145F95F}" srcOrd="1" destOrd="0" presId="urn:microsoft.com/office/officeart/2005/8/layout/matrix1"/>
    <dgm:cxn modelId="{0D52C148-0F16-F94B-9640-145450513961}" srcId="{4A39A9C2-A659-224D-9E2A-F2D9A9BE1CEA}" destId="{0912A847-DAB9-BF48-80FF-691C2CDF6005}" srcOrd="0" destOrd="0" parTransId="{906BA75F-0F54-C84A-B0D8-D87C10AED385}" sibTransId="{FAF934D2-92B4-AF47-939B-5B3F560DE4F9}"/>
    <dgm:cxn modelId="{DFA8F18B-BAC0-7840-A5B5-D0ABFA8867A2}" type="presParOf" srcId="{B24A0936-9014-FD4F-BB10-1383BE252B2F}" destId="{1DC23E18-B83B-1F4A-8677-B224EEFFEED3}" srcOrd="0" destOrd="0" presId="urn:microsoft.com/office/officeart/2005/8/layout/matrix1"/>
    <dgm:cxn modelId="{ABFED7DA-01D9-014A-8AD0-DF1BE9086278}" type="presParOf" srcId="{1DC23E18-B83B-1F4A-8677-B224EEFFEED3}" destId="{11019EB1-DC05-F241-A903-044F936032CF}" srcOrd="0" destOrd="0" presId="urn:microsoft.com/office/officeart/2005/8/layout/matrix1"/>
    <dgm:cxn modelId="{5E6E7189-6363-8D4A-9FEF-8D3A6931F982}" type="presParOf" srcId="{1DC23E18-B83B-1F4A-8677-B224EEFFEED3}" destId="{F0931532-83AA-DF41-A0F9-6932C0F1CDA2}" srcOrd="1" destOrd="0" presId="urn:microsoft.com/office/officeart/2005/8/layout/matrix1"/>
    <dgm:cxn modelId="{181E5350-D32C-A643-BBF8-57A4F7E1BC6E}" type="presParOf" srcId="{1DC23E18-B83B-1F4A-8677-B224EEFFEED3}" destId="{74C401BA-8259-9E4F-BE31-8D7449E2D124}" srcOrd="2" destOrd="0" presId="urn:microsoft.com/office/officeart/2005/8/layout/matrix1"/>
    <dgm:cxn modelId="{26F3344F-627C-F345-8912-C8B0FFD13E2B}" type="presParOf" srcId="{1DC23E18-B83B-1F4A-8677-B224EEFFEED3}" destId="{F96CFDE0-E446-4B49-A94D-54867145F95F}" srcOrd="3" destOrd="0" presId="urn:microsoft.com/office/officeart/2005/8/layout/matrix1"/>
    <dgm:cxn modelId="{049004B9-BE23-324D-9494-7A476878C2DA}" type="presParOf" srcId="{1DC23E18-B83B-1F4A-8677-B224EEFFEED3}" destId="{F29D7F1D-AF53-8C47-933B-DB37DDA17645}" srcOrd="4" destOrd="0" presId="urn:microsoft.com/office/officeart/2005/8/layout/matrix1"/>
    <dgm:cxn modelId="{4BB5B0FC-0A31-3448-8486-BDA93DB835EB}" type="presParOf" srcId="{1DC23E18-B83B-1F4A-8677-B224EEFFEED3}" destId="{C76EC26C-6755-724E-9C23-8D5C23984B5C}" srcOrd="5" destOrd="0" presId="urn:microsoft.com/office/officeart/2005/8/layout/matrix1"/>
    <dgm:cxn modelId="{4E244ACD-7B97-A446-BFD0-F970648481EF}" type="presParOf" srcId="{1DC23E18-B83B-1F4A-8677-B224EEFFEED3}" destId="{B9ED8FB6-1015-D84D-82D8-5CB2265ED1B2}" srcOrd="6" destOrd="0" presId="urn:microsoft.com/office/officeart/2005/8/layout/matrix1"/>
    <dgm:cxn modelId="{776E5F61-1011-7843-BDA9-2A0BDD0A3F12}" type="presParOf" srcId="{1DC23E18-B83B-1F4A-8677-B224EEFFEED3}" destId="{8E9D57FD-9C91-9D42-88E3-57B74E12F0D0}" srcOrd="7" destOrd="0" presId="urn:microsoft.com/office/officeart/2005/8/layout/matrix1"/>
    <dgm:cxn modelId="{1700E809-709C-8142-A63D-6EA1FE84E16E}" type="presParOf" srcId="{B24A0936-9014-FD4F-BB10-1383BE252B2F}" destId="{BF16BC0C-A0BD-C242-9ECB-1FAF027D27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19EB1-DC05-F241-A903-044F936032CF}">
      <dsp:nvSpPr>
        <dsp:cNvPr id="0" name=""/>
        <dsp:cNvSpPr/>
      </dsp:nvSpPr>
      <dsp:spPr>
        <a:xfrm rot="16200000">
          <a:off x="1247319" y="-1247319"/>
          <a:ext cx="2176049" cy="4670688"/>
        </a:xfrm>
        <a:prstGeom prst="round1Rect">
          <a:avLst/>
        </a:prstGeom>
        <a:gradFill flip="none"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Interdisziplinäre Zusammenarbeit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Wissenserweiterung über Instrumente, Methoden ..</a:t>
          </a:r>
        </a:p>
      </dsp:txBody>
      <dsp:txXfrm rot="5400000">
        <a:off x="0" y="0"/>
        <a:ext cx="4670688" cy="1632037"/>
      </dsp:txXfrm>
    </dsp:sp>
    <dsp:sp modelId="{74C401BA-8259-9E4F-BE31-8D7449E2D124}">
      <dsp:nvSpPr>
        <dsp:cNvPr id="0" name=""/>
        <dsp:cNvSpPr/>
      </dsp:nvSpPr>
      <dsp:spPr>
        <a:xfrm>
          <a:off x="4670688" y="0"/>
          <a:ext cx="4670688" cy="2176049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Reflexion von Prozessen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Strukturelle Veränderungen</a:t>
          </a:r>
        </a:p>
      </dsp:txBody>
      <dsp:txXfrm>
        <a:off x="4670688" y="0"/>
        <a:ext cx="4670688" cy="1632037"/>
      </dsp:txXfrm>
    </dsp:sp>
    <dsp:sp modelId="{F29D7F1D-AF53-8C47-933B-DB37DDA17645}">
      <dsp:nvSpPr>
        <dsp:cNvPr id="0" name=""/>
        <dsp:cNvSpPr/>
      </dsp:nvSpPr>
      <dsp:spPr>
        <a:xfrm rot="10800000">
          <a:off x="0" y="2176049"/>
          <a:ext cx="4670688" cy="2176049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Begleitung und Unterstützung der Kinder und Jugendlichen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Entlastung </a:t>
          </a:r>
        </a:p>
      </dsp:txBody>
      <dsp:txXfrm rot="10800000">
        <a:off x="0" y="2720061"/>
        <a:ext cx="4670688" cy="1632037"/>
      </dsp:txXfrm>
    </dsp:sp>
    <dsp:sp modelId="{B9ED8FB6-1015-D84D-82D8-5CB2265ED1B2}">
      <dsp:nvSpPr>
        <dsp:cNvPr id="0" name=""/>
        <dsp:cNvSpPr/>
      </dsp:nvSpPr>
      <dsp:spPr>
        <a:xfrm rot="5400000">
          <a:off x="5918008" y="928730"/>
          <a:ext cx="2176049" cy="4670688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Stärkung Teamstrukturen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/>
            <a:t>Entwicklungen</a:t>
          </a:r>
        </a:p>
      </dsp:txBody>
      <dsp:txXfrm rot="-5400000">
        <a:off x="4670689" y="2720061"/>
        <a:ext cx="4670688" cy="1632037"/>
      </dsp:txXfrm>
    </dsp:sp>
    <dsp:sp modelId="{BF16BC0C-A0BD-C242-9ECB-1FAF027D27C9}">
      <dsp:nvSpPr>
        <dsp:cNvPr id="0" name=""/>
        <dsp:cNvSpPr/>
      </dsp:nvSpPr>
      <dsp:spPr>
        <a:xfrm>
          <a:off x="2907536" y="1345326"/>
          <a:ext cx="3526304" cy="1661446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Verantwortungs-gemeinschaft</a:t>
          </a:r>
          <a:endParaRPr lang="de-DE" sz="2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988641" y="1426431"/>
        <a:ext cx="3364094" cy="1499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19EB1-DC05-F241-A903-044F936032CF}">
      <dsp:nvSpPr>
        <dsp:cNvPr id="0" name=""/>
        <dsp:cNvSpPr/>
      </dsp:nvSpPr>
      <dsp:spPr>
        <a:xfrm rot="16200000">
          <a:off x="1247319" y="-1247319"/>
          <a:ext cx="2176049" cy="4670688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-Beratungsvereinbarungen mit dem SIBUZ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(z.B. kollegiale Fallberatungen/ Kind bezogene Fallberatungen)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- Bewusstmachen aller Kooperationen</a:t>
          </a:r>
        </a:p>
      </dsp:txBody>
      <dsp:txXfrm rot="5400000">
        <a:off x="0" y="0"/>
        <a:ext cx="4670688" cy="1632037"/>
      </dsp:txXfrm>
    </dsp:sp>
    <dsp:sp modelId="{74C401BA-8259-9E4F-BE31-8D7449E2D124}">
      <dsp:nvSpPr>
        <dsp:cNvPr id="0" name=""/>
        <dsp:cNvSpPr/>
      </dsp:nvSpPr>
      <dsp:spPr>
        <a:xfrm>
          <a:off x="4670688" y="0"/>
          <a:ext cx="4670688" cy="2176049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Reflexion von Prozessen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Strukturelle Veränderungen</a:t>
          </a:r>
        </a:p>
      </dsp:txBody>
      <dsp:txXfrm>
        <a:off x="4670688" y="0"/>
        <a:ext cx="4670688" cy="1632037"/>
      </dsp:txXfrm>
    </dsp:sp>
    <dsp:sp modelId="{F29D7F1D-AF53-8C47-933B-DB37DDA17645}">
      <dsp:nvSpPr>
        <dsp:cNvPr id="0" name=""/>
        <dsp:cNvSpPr/>
      </dsp:nvSpPr>
      <dsp:spPr>
        <a:xfrm rot="10800000">
          <a:off x="0" y="2176049"/>
          <a:ext cx="4670688" cy="2176049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Begleitung und Unterstützung der Kinder und Jugendlichen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Entlastung </a:t>
          </a:r>
        </a:p>
      </dsp:txBody>
      <dsp:txXfrm rot="10800000">
        <a:off x="0" y="2720061"/>
        <a:ext cx="4670688" cy="1632037"/>
      </dsp:txXfrm>
    </dsp:sp>
    <dsp:sp modelId="{B9ED8FB6-1015-D84D-82D8-5CB2265ED1B2}">
      <dsp:nvSpPr>
        <dsp:cNvPr id="0" name=""/>
        <dsp:cNvSpPr/>
      </dsp:nvSpPr>
      <dsp:spPr>
        <a:xfrm rot="5400000">
          <a:off x="5918008" y="928730"/>
          <a:ext cx="2176049" cy="4670688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Stärkung Teamstrukturen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Entwicklungen</a:t>
          </a:r>
        </a:p>
      </dsp:txBody>
      <dsp:txXfrm rot="-5400000">
        <a:off x="4670689" y="2720061"/>
        <a:ext cx="4670688" cy="1632037"/>
      </dsp:txXfrm>
    </dsp:sp>
    <dsp:sp modelId="{BF16BC0C-A0BD-C242-9ECB-1FAF027D27C9}">
      <dsp:nvSpPr>
        <dsp:cNvPr id="0" name=""/>
        <dsp:cNvSpPr/>
      </dsp:nvSpPr>
      <dsp:spPr>
        <a:xfrm>
          <a:off x="2907536" y="1345326"/>
          <a:ext cx="3526304" cy="1661446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Verantwortungs-gemeinschaft</a:t>
          </a:r>
          <a:endParaRPr lang="de-DE" sz="2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988641" y="1426431"/>
        <a:ext cx="3364094" cy="1499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19EB1-DC05-F241-A903-044F936032CF}">
      <dsp:nvSpPr>
        <dsp:cNvPr id="0" name=""/>
        <dsp:cNvSpPr/>
      </dsp:nvSpPr>
      <dsp:spPr>
        <a:xfrm rot="16200000">
          <a:off x="1247319" y="-1247319"/>
          <a:ext cx="2176049" cy="4670688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-Beratungsvereinbarungen mit dem SIBUZ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(z.B. kollegiale Fallberatungen/ Kind bezogene Fallberatungen)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- Bewusstmachen aller Kooperationen</a:t>
          </a:r>
        </a:p>
      </dsp:txBody>
      <dsp:txXfrm rot="5400000">
        <a:off x="0" y="0"/>
        <a:ext cx="4670688" cy="1632037"/>
      </dsp:txXfrm>
    </dsp:sp>
    <dsp:sp modelId="{74C401BA-8259-9E4F-BE31-8D7449E2D124}">
      <dsp:nvSpPr>
        <dsp:cNvPr id="0" name=""/>
        <dsp:cNvSpPr/>
      </dsp:nvSpPr>
      <dsp:spPr>
        <a:xfrm>
          <a:off x="4670688" y="42868"/>
          <a:ext cx="4670688" cy="2176049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ETEP </a:t>
          </a:r>
          <a:br>
            <a:rPr lang="de-DE" sz="1500" kern="1200" dirty="0"/>
          </a:br>
          <a:r>
            <a:rPr lang="de-DE" sz="1500" kern="1200" dirty="0">
              <a:sym typeface="Wingdings" pitchFamily="2" charset="2"/>
            </a:rPr>
            <a:t> einheitliche Klassenregeln zur Verhinderung von Unterrichtsstörungen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>
            <a:sym typeface="Wingdings" pitchFamily="2" charset="2"/>
          </a:endParaRP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ym typeface="Wingdings" pitchFamily="2" charset="2"/>
            </a:rPr>
            <a:t>Umgang mit Verspätungen </a:t>
          </a:r>
          <a:br>
            <a:rPr lang="de-DE" sz="1500" kern="1200" dirty="0">
              <a:sym typeface="Wingdings" pitchFamily="2" charset="2"/>
            </a:rPr>
          </a:br>
          <a:r>
            <a:rPr lang="de-DE" sz="1500" kern="1200" dirty="0">
              <a:sym typeface="Wingdings" pitchFamily="2" charset="2"/>
            </a:rPr>
            <a:t> Reduzierung Schuldistanz</a:t>
          </a:r>
          <a:endParaRPr lang="de-DE" sz="1500" kern="1200" dirty="0"/>
        </a:p>
      </dsp:txBody>
      <dsp:txXfrm>
        <a:off x="4670688" y="42868"/>
        <a:ext cx="4670688" cy="1632037"/>
      </dsp:txXfrm>
    </dsp:sp>
    <dsp:sp modelId="{F29D7F1D-AF53-8C47-933B-DB37DDA17645}">
      <dsp:nvSpPr>
        <dsp:cNvPr id="0" name=""/>
        <dsp:cNvSpPr/>
      </dsp:nvSpPr>
      <dsp:spPr>
        <a:xfrm rot="10800000">
          <a:off x="0" y="2176049"/>
          <a:ext cx="4670688" cy="2176049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Begleitung und Unterstützung der Kinder und Jugendlichen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Entlastung </a:t>
          </a:r>
        </a:p>
      </dsp:txBody>
      <dsp:txXfrm rot="10800000">
        <a:off x="0" y="2720061"/>
        <a:ext cx="4670688" cy="1632037"/>
      </dsp:txXfrm>
    </dsp:sp>
    <dsp:sp modelId="{B9ED8FB6-1015-D84D-82D8-5CB2265ED1B2}">
      <dsp:nvSpPr>
        <dsp:cNvPr id="0" name=""/>
        <dsp:cNvSpPr/>
      </dsp:nvSpPr>
      <dsp:spPr>
        <a:xfrm rot="5400000">
          <a:off x="5918008" y="928730"/>
          <a:ext cx="2176049" cy="4670688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Stärkung Teamstrukturen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Entwicklungen</a:t>
          </a:r>
        </a:p>
      </dsp:txBody>
      <dsp:txXfrm rot="-5400000">
        <a:off x="4670689" y="2720061"/>
        <a:ext cx="4670688" cy="1632037"/>
      </dsp:txXfrm>
    </dsp:sp>
    <dsp:sp modelId="{BF16BC0C-A0BD-C242-9ECB-1FAF027D27C9}">
      <dsp:nvSpPr>
        <dsp:cNvPr id="0" name=""/>
        <dsp:cNvSpPr/>
      </dsp:nvSpPr>
      <dsp:spPr>
        <a:xfrm>
          <a:off x="2907536" y="1345326"/>
          <a:ext cx="3526304" cy="1661446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Verantwortungs-gemeinschaft</a:t>
          </a:r>
          <a:endParaRPr lang="de-DE" sz="2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988641" y="1426431"/>
        <a:ext cx="3364094" cy="1499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19EB1-DC05-F241-A903-044F936032CF}">
      <dsp:nvSpPr>
        <dsp:cNvPr id="0" name=""/>
        <dsp:cNvSpPr/>
      </dsp:nvSpPr>
      <dsp:spPr>
        <a:xfrm rot="16200000">
          <a:off x="1247319" y="-1247319"/>
          <a:ext cx="2176049" cy="4670688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-Beratungsvereinbarungen mit dem SIBUZ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(z.B. kollegiale Fallberatungen/ Kind bezogene Fallberatungen)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- Bewusstmachen aller Kooperationen</a:t>
          </a:r>
        </a:p>
      </dsp:txBody>
      <dsp:txXfrm rot="5400000">
        <a:off x="0" y="0"/>
        <a:ext cx="4670688" cy="1632037"/>
      </dsp:txXfrm>
    </dsp:sp>
    <dsp:sp modelId="{74C401BA-8259-9E4F-BE31-8D7449E2D124}">
      <dsp:nvSpPr>
        <dsp:cNvPr id="0" name=""/>
        <dsp:cNvSpPr/>
      </dsp:nvSpPr>
      <dsp:spPr>
        <a:xfrm>
          <a:off x="4670688" y="42868"/>
          <a:ext cx="4670688" cy="2176049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ETEP </a:t>
          </a:r>
          <a:br>
            <a:rPr lang="de-DE" sz="1700" kern="1200" dirty="0"/>
          </a:br>
          <a:r>
            <a:rPr lang="de-DE" sz="1700" kern="1200" dirty="0">
              <a:sym typeface="Wingdings" pitchFamily="2" charset="2"/>
            </a:rPr>
            <a:t> einheitliche Klassenregeln zur Verhinderung von Unterrichtsstörungen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>
              <a:sym typeface="Wingdings" pitchFamily="2" charset="2"/>
            </a:rPr>
            <a:t>Umgang mit Verspätungen </a:t>
          </a:r>
          <a:br>
            <a:rPr lang="de-DE" sz="1700" kern="1200" dirty="0">
              <a:sym typeface="Wingdings" pitchFamily="2" charset="2"/>
            </a:rPr>
          </a:br>
          <a:r>
            <a:rPr lang="de-DE" sz="1700" kern="1200" dirty="0">
              <a:sym typeface="Wingdings" pitchFamily="2" charset="2"/>
            </a:rPr>
            <a:t> Reduzierung Schuldistanz</a:t>
          </a:r>
          <a:endParaRPr lang="de-DE" sz="1700" kern="1200" dirty="0"/>
        </a:p>
      </dsp:txBody>
      <dsp:txXfrm>
        <a:off x="4670688" y="42868"/>
        <a:ext cx="4670688" cy="1632037"/>
      </dsp:txXfrm>
    </dsp:sp>
    <dsp:sp modelId="{F29D7F1D-AF53-8C47-933B-DB37DDA17645}">
      <dsp:nvSpPr>
        <dsp:cNvPr id="0" name=""/>
        <dsp:cNvSpPr/>
      </dsp:nvSpPr>
      <dsp:spPr>
        <a:xfrm rot="10800000">
          <a:off x="0" y="2176049"/>
          <a:ext cx="4670688" cy="2176049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-Nutzen der Kooperationen </a:t>
          </a:r>
          <a:br>
            <a:rPr lang="de-DE" sz="1700" kern="1200" dirty="0"/>
          </a:br>
          <a:r>
            <a:rPr lang="de-DE" sz="1700" kern="1200" dirty="0"/>
            <a:t>für die Unterstützung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(z.B. Begleitung </a:t>
          </a:r>
          <a:r>
            <a:rPr lang="de-DE" sz="1700" kern="1200" dirty="0" err="1"/>
            <a:t>SuS</a:t>
          </a:r>
          <a:r>
            <a:rPr lang="de-DE" sz="1700" kern="1200" dirty="0"/>
            <a:t> zu Beratungsstellen oder anderer Schulen, Kooperation mit Trägern)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- SHK</a:t>
          </a:r>
        </a:p>
      </dsp:txBody>
      <dsp:txXfrm rot="10800000">
        <a:off x="0" y="2720061"/>
        <a:ext cx="4670688" cy="1632037"/>
      </dsp:txXfrm>
    </dsp:sp>
    <dsp:sp modelId="{B9ED8FB6-1015-D84D-82D8-5CB2265ED1B2}">
      <dsp:nvSpPr>
        <dsp:cNvPr id="0" name=""/>
        <dsp:cNvSpPr/>
      </dsp:nvSpPr>
      <dsp:spPr>
        <a:xfrm rot="5400000">
          <a:off x="5918008" y="928730"/>
          <a:ext cx="2176049" cy="4670688"/>
        </a:xfrm>
        <a:prstGeom prst="round1Rect">
          <a:avLst/>
        </a:prstGeom>
        <a:gradFill rotWithShape="0">
          <a:gsLst>
            <a:gs pos="0">
              <a:schemeClr val="bg2"/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Stärkung Teamstrukturen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/>
            <a:t>Entwicklungen</a:t>
          </a:r>
        </a:p>
      </dsp:txBody>
      <dsp:txXfrm rot="-5400000">
        <a:off x="4670689" y="2720061"/>
        <a:ext cx="4670688" cy="1632037"/>
      </dsp:txXfrm>
    </dsp:sp>
    <dsp:sp modelId="{BF16BC0C-A0BD-C242-9ECB-1FAF027D27C9}">
      <dsp:nvSpPr>
        <dsp:cNvPr id="0" name=""/>
        <dsp:cNvSpPr/>
      </dsp:nvSpPr>
      <dsp:spPr>
        <a:xfrm>
          <a:off x="2907536" y="1345326"/>
          <a:ext cx="3526304" cy="1661446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>
              <a:solidFill>
                <a:schemeClr val="accent5">
                  <a:lumMod val="50000"/>
                </a:schemeClr>
              </a:solidFill>
            </a:rPr>
            <a:t>Verantwortungs-gemeinschaft</a:t>
          </a:r>
          <a:endParaRPr lang="de-DE" sz="2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988641" y="1426431"/>
        <a:ext cx="3364094" cy="14992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19EB1-DC05-F241-A903-044F936032CF}">
      <dsp:nvSpPr>
        <dsp:cNvPr id="0" name=""/>
        <dsp:cNvSpPr/>
      </dsp:nvSpPr>
      <dsp:spPr>
        <a:xfrm rot="16200000">
          <a:off x="1247319" y="-1247319"/>
          <a:ext cx="2176049" cy="4670688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-Beratungsvereinbarungen mit dem SIBUZ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(z.B. kollegiale Fallberatungen/ Kind bezogene Fallberatungen)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- Bewusstmachen aller Kooperationen</a:t>
          </a:r>
        </a:p>
      </dsp:txBody>
      <dsp:txXfrm rot="5400000">
        <a:off x="0" y="0"/>
        <a:ext cx="4670688" cy="1632037"/>
      </dsp:txXfrm>
    </dsp:sp>
    <dsp:sp modelId="{74C401BA-8259-9E4F-BE31-8D7449E2D124}">
      <dsp:nvSpPr>
        <dsp:cNvPr id="0" name=""/>
        <dsp:cNvSpPr/>
      </dsp:nvSpPr>
      <dsp:spPr>
        <a:xfrm>
          <a:off x="4670688" y="42868"/>
          <a:ext cx="4670688" cy="2176049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ETEP </a:t>
          </a:r>
          <a:br>
            <a:rPr lang="de-DE" sz="1500" kern="1200" dirty="0"/>
          </a:br>
          <a:r>
            <a:rPr lang="de-DE" sz="1500" kern="1200" dirty="0">
              <a:sym typeface="Wingdings" pitchFamily="2" charset="2"/>
            </a:rPr>
            <a:t> einheitliche Klassenregeln zur Verhinderung von Unterrichtsstörungen</a:t>
          </a: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 dirty="0">
            <a:sym typeface="Wingdings" pitchFamily="2" charset="2"/>
          </a:endParaRP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ym typeface="Wingdings" pitchFamily="2" charset="2"/>
            </a:rPr>
            <a:t>Umgang mit Verspätungen </a:t>
          </a:r>
          <a:br>
            <a:rPr lang="de-DE" sz="1500" kern="1200" dirty="0">
              <a:sym typeface="Wingdings" pitchFamily="2" charset="2"/>
            </a:rPr>
          </a:br>
          <a:r>
            <a:rPr lang="de-DE" sz="1500" kern="1200" dirty="0">
              <a:sym typeface="Wingdings" pitchFamily="2" charset="2"/>
            </a:rPr>
            <a:t> Reduzierung Schuldistanz</a:t>
          </a:r>
          <a:endParaRPr lang="de-DE" sz="1500" kern="1200" dirty="0"/>
        </a:p>
      </dsp:txBody>
      <dsp:txXfrm>
        <a:off x="4670688" y="42868"/>
        <a:ext cx="4670688" cy="1632037"/>
      </dsp:txXfrm>
    </dsp:sp>
    <dsp:sp modelId="{F29D7F1D-AF53-8C47-933B-DB37DDA17645}">
      <dsp:nvSpPr>
        <dsp:cNvPr id="0" name=""/>
        <dsp:cNvSpPr/>
      </dsp:nvSpPr>
      <dsp:spPr>
        <a:xfrm rot="10800000">
          <a:off x="0" y="2176049"/>
          <a:ext cx="4670688" cy="2176049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-Nutzen der Kooperationen für die Unterstützung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(z.B. Begleitung </a:t>
          </a:r>
          <a:r>
            <a:rPr lang="de-DE" sz="1500" kern="1200" dirty="0" err="1"/>
            <a:t>SuS</a:t>
          </a:r>
          <a:r>
            <a:rPr lang="de-DE" sz="1500" kern="1200" dirty="0"/>
            <a:t> zu Beratungsstellen oder anderer Schulen, Kooperation mit Trägern)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- SHK</a:t>
          </a:r>
        </a:p>
      </dsp:txBody>
      <dsp:txXfrm rot="10800000">
        <a:off x="0" y="2720061"/>
        <a:ext cx="4670688" cy="1632037"/>
      </dsp:txXfrm>
    </dsp:sp>
    <dsp:sp modelId="{B9ED8FB6-1015-D84D-82D8-5CB2265ED1B2}">
      <dsp:nvSpPr>
        <dsp:cNvPr id="0" name=""/>
        <dsp:cNvSpPr/>
      </dsp:nvSpPr>
      <dsp:spPr>
        <a:xfrm rot="5400000">
          <a:off x="5918008" y="928730"/>
          <a:ext cx="2176049" cy="4670688"/>
        </a:xfrm>
        <a:prstGeom prst="round1Rect">
          <a:avLst/>
        </a:prstGeom>
        <a:solidFill>
          <a:srgbClr val="FFC000">
            <a:alpha val="5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B-Team </a:t>
          </a: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Klassenteams LK</a:t>
          </a: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Team </a:t>
          </a:r>
          <a:r>
            <a:rPr lang="de-DE" sz="1500" kern="1200" dirty="0" err="1"/>
            <a:t>SoSo</a:t>
          </a:r>
          <a:endParaRPr lang="de-DE" sz="1500" kern="1200" dirty="0"/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Team Ganztag</a:t>
          </a:r>
        </a:p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/>
            <a:t>Entwicklungen</a:t>
          </a:r>
        </a:p>
      </dsp:txBody>
      <dsp:txXfrm rot="-5400000">
        <a:off x="4670689" y="2720061"/>
        <a:ext cx="4670688" cy="1632037"/>
      </dsp:txXfrm>
    </dsp:sp>
    <dsp:sp modelId="{BF16BC0C-A0BD-C242-9ECB-1FAF027D27C9}">
      <dsp:nvSpPr>
        <dsp:cNvPr id="0" name=""/>
        <dsp:cNvSpPr/>
      </dsp:nvSpPr>
      <dsp:spPr>
        <a:xfrm>
          <a:off x="2907536" y="1345326"/>
          <a:ext cx="3526304" cy="1661446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>
              <a:solidFill>
                <a:schemeClr val="accent5">
                  <a:lumMod val="50000"/>
                </a:schemeClr>
              </a:solidFill>
            </a:rPr>
            <a:t>Inklusion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>
              <a:solidFill>
                <a:schemeClr val="accent5">
                  <a:lumMod val="50000"/>
                </a:schemeClr>
              </a:solidFill>
            </a:rPr>
            <a:t>---------------------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>
              <a:solidFill>
                <a:schemeClr val="accent5">
                  <a:lumMod val="50000"/>
                </a:schemeClr>
              </a:solidFill>
            </a:rPr>
            <a:t>Verantwortungs-gemeinschaft 02K10 </a:t>
          </a:r>
        </a:p>
      </dsp:txBody>
      <dsp:txXfrm>
        <a:off x="2988641" y="1426431"/>
        <a:ext cx="3364094" cy="1499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F1FF-3CCD-2443-8FE8-C80C7049E91F}" type="datetimeFigureOut">
              <a:rPr lang="de-DE" smtClean="0"/>
              <a:t>25.04.2022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E333D-9C9B-A14C-A8F3-F46004B7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702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089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947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89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049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Schulische Prävention – gute gesunde Schule</a:t>
            </a:r>
          </a:p>
          <a:p>
            <a:r>
              <a:rPr lang="de-DE" dirty="0"/>
              <a:t>BO/</a:t>
            </a:r>
            <a:r>
              <a:rPr lang="de-DE" dirty="0" err="1"/>
              <a:t>Förderogramme</a:t>
            </a:r>
            <a:r>
              <a:rPr lang="de-DE" dirty="0"/>
              <a:t>/PFH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802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Entwicklungstherapie/Entwicklungspädagogik (ETEP):</a:t>
            </a:r>
          </a:p>
          <a:p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 Programm zur Förderung</a:t>
            </a:r>
          </a:p>
          <a:p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 Kindern und Jugendlichen mit Verhaltensauffälligkeiten</a:t>
            </a:r>
          </a:p>
          <a:p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 sozial-emotionalen Kompetenzen bei Kindern und Jugendlichen generell</a:t>
            </a:r>
          </a:p>
          <a:p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 Kindern und Jugendlichen mit Verhaltensproblemen in inklusiven Settings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527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Familienhilfe/ Einzelfallhilfe/ soziale Gruppen/ Lerntherapeuten/ Klinikschulen/ Psychologen/</a:t>
            </a:r>
            <a:r>
              <a:rPr lang="de-DE" dirty="0" err="1"/>
              <a:t>Psychtherapeuten</a:t>
            </a:r>
            <a:r>
              <a:rPr lang="de-DE" dirty="0"/>
              <a:t>/ </a:t>
            </a:r>
            <a:r>
              <a:rPr lang="de-DE" dirty="0" err="1"/>
              <a:t>queer</a:t>
            </a:r>
            <a:r>
              <a:rPr lang="de-DE" dirty="0"/>
              <a:t>-Beratungsstellen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567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787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764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822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E333D-9C9B-A14C-A8F3-F46004B7D7E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1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7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97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9032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9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9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7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97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2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4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0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5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1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9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2">
                <a:lumMod val="75000"/>
              </a:schemeClr>
            </a:gs>
            <a:gs pos="97000">
              <a:schemeClr val="accent2">
                <a:lumMod val="75000"/>
              </a:schemeClr>
            </a:gs>
            <a:gs pos="100000">
              <a:schemeClr val="accent2">
                <a:lumMod val="40000"/>
                <a:lumOff val="60000"/>
              </a:schemeClr>
            </a:gs>
            <a:gs pos="9000">
              <a:schemeClr val="accent3">
                <a:lumMod val="20000"/>
                <a:lumOff val="80000"/>
              </a:schemeClr>
            </a:gs>
            <a:gs pos="52000">
              <a:schemeClr val="bg2">
                <a:shade val="100000"/>
                <a:hueMod val="100000"/>
                <a:satMod val="110000"/>
                <a:lumMod val="73000"/>
                <a:lumOff val="27000"/>
              </a:schemeClr>
            </a:gs>
            <a:gs pos="97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0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513AA-6F41-5544-990D-BFF2E4DAA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63960"/>
            <a:ext cx="8144134" cy="1706596"/>
          </a:xfrm>
          <a:noFill/>
        </p:spPr>
        <p:txBody>
          <a:bodyPr/>
          <a:lstStyle/>
          <a:p>
            <a:pPr algn="ctr"/>
            <a:r>
              <a:rPr lang="de-DE" sz="3600" dirty="0"/>
              <a:t>Multiprofessionelle schulinterne Beratungsteams</a:t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C53B30-CE93-6B44-8A9D-0395B8DA05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AG §78 Jugendhilfe-Schule</a:t>
            </a:r>
          </a:p>
          <a:p>
            <a:r>
              <a:rPr lang="de-DE" dirty="0"/>
              <a:t>28.Februar 2022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51E11B-23DA-9345-A5EF-AA86B5C3F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9571" y="2733709"/>
            <a:ext cx="784563" cy="124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2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FDDCD-F91D-C345-B916-9D94E942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der aktuellen Beratungsvereinbarung 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CE508955-12DA-DB41-B32A-FDEE27BB21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0321" y="2126371"/>
            <a:ext cx="9306659" cy="419671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05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FDDCD-F91D-C345-B916-9D94E942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der aktuellen Beratungsvereinbarung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F28B3F-F76C-A243-A284-3EFC81ACC8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5806130-AB5F-0C4B-801E-13B5961C8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320" y="2207959"/>
            <a:ext cx="9056366" cy="403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9046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FDDCD-F91D-C345-B916-9D94E942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Beratungsvereinbarung – </a:t>
            </a:r>
            <a:br>
              <a:rPr lang="de-DE" dirty="0"/>
            </a:br>
            <a:r>
              <a:rPr lang="de-DE" dirty="0"/>
              <a:t>Angabe der Netzwerke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3E08F5F-D098-624F-93BC-B54BB26C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158" y="2450213"/>
            <a:ext cx="6968672" cy="2988685"/>
          </a:xfrm>
        </p:spPr>
        <p:txBody>
          <a:bodyPr>
            <a:normAutofit/>
          </a:bodyPr>
          <a:lstStyle/>
          <a:p>
            <a:r>
              <a:rPr lang="de-DE" dirty="0"/>
              <a:t>Jugendamt Region II</a:t>
            </a:r>
          </a:p>
          <a:p>
            <a:r>
              <a:rPr lang="de-DE" dirty="0"/>
              <a:t>Regionale Fortbildung</a:t>
            </a:r>
          </a:p>
          <a:p>
            <a:r>
              <a:rPr lang="de-DE" dirty="0"/>
              <a:t>Netzwerk Großbeerenstraße</a:t>
            </a:r>
          </a:p>
          <a:p>
            <a:r>
              <a:rPr lang="de-DE" dirty="0"/>
              <a:t>Berufsagentur für Arbeit</a:t>
            </a:r>
          </a:p>
          <a:p>
            <a:r>
              <a:rPr lang="de-DE" dirty="0"/>
              <a:t>Bildungsoase, türk. Elternverein, </a:t>
            </a:r>
            <a:r>
              <a:rPr lang="de-DE" dirty="0" err="1"/>
              <a:t>Intellgo</a:t>
            </a:r>
            <a:endParaRPr lang="de-DE" dirty="0"/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96A3202F-9301-B746-926C-714A440B5A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5700" y="2224581"/>
            <a:ext cx="3386611" cy="1510495"/>
          </a:xfrm>
          <a:prstGeom prst="rect">
            <a:avLst/>
          </a:prstGeom>
        </p:spPr>
      </p:pic>
      <p:sp>
        <p:nvSpPr>
          <p:cNvPr id="17" name="Pfeil nach links 16">
            <a:extLst>
              <a:ext uri="{FF2B5EF4-FFF2-40B4-BE49-F238E27FC236}">
                <a16:creationId xmlns:a16="http://schemas.microsoft.com/office/drawing/2014/main" id="{D7841788-23A7-6146-AA2A-F3D676469030}"/>
              </a:ext>
            </a:extLst>
          </p:cNvPr>
          <p:cNvSpPr/>
          <p:nvPr/>
        </p:nvSpPr>
        <p:spPr>
          <a:xfrm>
            <a:off x="4465122" y="2799608"/>
            <a:ext cx="4488872" cy="546265"/>
          </a:xfrm>
          <a:prstGeom prst="leftArrow">
            <a:avLst>
              <a:gd name="adj1" fmla="val 50000"/>
              <a:gd name="adj2" fmla="val 26087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636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00487E33-C26F-4F4A-929E-25613F5E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Multiprofessionelles schulinternes Beratungsteam –</a:t>
            </a:r>
            <a:br>
              <a:rPr lang="de-DE" sz="2400" dirty="0"/>
            </a:br>
            <a:r>
              <a:rPr lang="de-DE" sz="2400" dirty="0"/>
              <a:t>B-Team der Ferdinand-Freiligrath-Schule</a:t>
            </a:r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D1790B90-2523-314D-83EF-9B1B278D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Cambria" panose="02040503050406030204" pitchFamily="18" charset="0"/>
              </a:rPr>
              <a:t>„Das multiprofessionelle schulinterne Beratungsteam dient als Instrument zur Sicherung der verbindlichen Zusammenarbeit sowohl zwischen schulinternen als auch schulexternen (</a:t>
            </a:r>
            <a:r>
              <a:rPr lang="de-DE" dirty="0" err="1">
                <a:latin typeface="Cambria" panose="02040503050406030204" pitchFamily="18" charset="0"/>
              </a:rPr>
              <a:t>pädagogischen</a:t>
            </a:r>
            <a:r>
              <a:rPr lang="de-DE" dirty="0">
                <a:latin typeface="Cambria" panose="02040503050406030204" pitchFamily="18" charset="0"/>
              </a:rPr>
              <a:t>) </a:t>
            </a:r>
            <a:r>
              <a:rPr lang="de-DE" dirty="0" err="1">
                <a:latin typeface="Cambria" panose="02040503050406030204" pitchFamily="18" charset="0"/>
              </a:rPr>
              <a:t>Fachkräften</a:t>
            </a:r>
            <a:r>
              <a:rPr lang="de-DE" dirty="0">
                <a:latin typeface="Cambria" panose="02040503050406030204" pitchFamily="18" charset="0"/>
              </a:rPr>
              <a:t>. Es dient der verbesserten Kommunikation zur Koordinierung und Sicherung der </a:t>
            </a:r>
            <a:r>
              <a:rPr lang="de-DE" dirty="0" err="1">
                <a:latin typeface="Cambria" panose="02040503050406030204" pitchFamily="18" charset="0"/>
              </a:rPr>
              <a:t>Förderung</a:t>
            </a:r>
            <a:r>
              <a:rPr lang="de-DE" dirty="0">
                <a:latin typeface="Cambria" panose="02040503050406030204" pitchFamily="18" charset="0"/>
              </a:rPr>
              <a:t> von </a:t>
            </a:r>
            <a:r>
              <a:rPr lang="de-DE" dirty="0" err="1">
                <a:latin typeface="Cambria" panose="02040503050406030204" pitchFamily="18" charset="0"/>
              </a:rPr>
              <a:t>Schüler</a:t>
            </a:r>
            <a:r>
              <a:rPr lang="de-DE" dirty="0">
                <a:latin typeface="Cambria" panose="02040503050406030204" pitchFamily="18" charset="0"/>
              </a:rPr>
              <a:t>*innen mit besonderen Bedarfen, zur </a:t>
            </a:r>
            <a:r>
              <a:rPr lang="de-DE" dirty="0" err="1">
                <a:latin typeface="Cambria" panose="02040503050406030204" pitchFamily="18" charset="0"/>
              </a:rPr>
              <a:t>Unterstützung</a:t>
            </a:r>
            <a:r>
              <a:rPr lang="de-DE" dirty="0">
                <a:latin typeface="Cambria" panose="02040503050406030204" pitchFamily="18" charset="0"/>
              </a:rPr>
              <a:t> einer inklusiven Schulentwicklung, zur </a:t>
            </a:r>
            <a:r>
              <a:rPr lang="de-DE" dirty="0" err="1">
                <a:latin typeface="Cambria" panose="02040503050406030204" pitchFamily="18" charset="0"/>
              </a:rPr>
              <a:t>Prävention</a:t>
            </a:r>
            <a:r>
              <a:rPr lang="de-DE" dirty="0">
                <a:latin typeface="Cambria" panose="02040503050406030204" pitchFamily="18" charset="0"/>
              </a:rPr>
              <a:t> und Lernprozessbegleitung sowie zur Beratung und </a:t>
            </a:r>
            <a:r>
              <a:rPr lang="de-DE" dirty="0" err="1">
                <a:latin typeface="Cambria" panose="02040503050406030204" pitchFamily="18" charset="0"/>
              </a:rPr>
              <a:t>Unterstützung</a:t>
            </a:r>
            <a:r>
              <a:rPr lang="de-DE" dirty="0">
                <a:latin typeface="Cambria" panose="02040503050406030204" pitchFamily="18" charset="0"/>
              </a:rPr>
              <a:t> aus </a:t>
            </a:r>
            <a:r>
              <a:rPr lang="de-DE" dirty="0" err="1">
                <a:latin typeface="Cambria" panose="02040503050406030204" pitchFamily="18" charset="0"/>
              </a:rPr>
              <a:t>möglichst</a:t>
            </a:r>
            <a:r>
              <a:rPr lang="de-DE" dirty="0">
                <a:latin typeface="Cambria" panose="02040503050406030204" pitchFamily="18" charset="0"/>
              </a:rPr>
              <a:t> multiprofessionellen Blickwinkel „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8B40A83-A3DF-4C4C-9BCB-64671AC9D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0843" y="841444"/>
            <a:ext cx="1786025" cy="89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73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513AA-6F41-5544-990D-BFF2E4DAA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987240"/>
            <a:ext cx="8144134" cy="741555"/>
          </a:xfrm>
          <a:noFill/>
        </p:spPr>
        <p:txBody>
          <a:bodyPr/>
          <a:lstStyle/>
          <a:p>
            <a:pPr algn="ctr"/>
            <a:r>
              <a:rPr lang="de-DE" sz="3600" dirty="0"/>
              <a:t>Vielen Dank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C53B30-CE93-6B44-8A9D-0395B8DA05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28.Februar 2022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51E11B-23DA-9345-A5EF-AA86B5C3F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9571" y="2733709"/>
            <a:ext cx="784563" cy="124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6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00487E33-C26F-4F4A-929E-25613F5E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Definition  - Multiprofessionelles schulinternes Beratungsteam </a:t>
            </a:r>
            <a:r>
              <a:rPr lang="de-DE" dirty="0"/>
              <a:t> 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D1790B90-2523-314D-83EF-9B1B278D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Cambria" panose="02040503050406030204" pitchFamily="18" charset="0"/>
              </a:rPr>
              <a:t>„Das multiprofessionelle schulinterne Beratungsteam dient als Instrument zur Sicherung der verbindlichen Zusammenarbeit sowohl zwischen schulinternen als auch schulexternen (</a:t>
            </a:r>
            <a:r>
              <a:rPr lang="de-DE" dirty="0" err="1">
                <a:latin typeface="Cambria" panose="02040503050406030204" pitchFamily="18" charset="0"/>
              </a:rPr>
              <a:t>pädagogischen</a:t>
            </a:r>
            <a:r>
              <a:rPr lang="de-DE" dirty="0">
                <a:latin typeface="Cambria" panose="02040503050406030204" pitchFamily="18" charset="0"/>
              </a:rPr>
              <a:t>) </a:t>
            </a:r>
            <a:r>
              <a:rPr lang="de-DE" dirty="0" err="1">
                <a:latin typeface="Cambria" panose="02040503050406030204" pitchFamily="18" charset="0"/>
              </a:rPr>
              <a:t>Fachkräften</a:t>
            </a:r>
            <a:r>
              <a:rPr lang="de-DE" dirty="0">
                <a:latin typeface="Cambria" panose="02040503050406030204" pitchFamily="18" charset="0"/>
              </a:rPr>
              <a:t>. Es dient der verbesserten Kommunikation zur Koordinierung und Sicherung der </a:t>
            </a:r>
            <a:r>
              <a:rPr lang="de-DE" dirty="0" err="1">
                <a:latin typeface="Cambria" panose="02040503050406030204" pitchFamily="18" charset="0"/>
              </a:rPr>
              <a:t>Förderung</a:t>
            </a:r>
            <a:r>
              <a:rPr lang="de-DE" dirty="0">
                <a:latin typeface="Cambria" panose="02040503050406030204" pitchFamily="18" charset="0"/>
              </a:rPr>
              <a:t> von </a:t>
            </a:r>
            <a:r>
              <a:rPr lang="de-DE" dirty="0" err="1">
                <a:latin typeface="Cambria" panose="02040503050406030204" pitchFamily="18" charset="0"/>
              </a:rPr>
              <a:t>Schüler</a:t>
            </a:r>
            <a:r>
              <a:rPr lang="de-DE" dirty="0">
                <a:latin typeface="Cambria" panose="02040503050406030204" pitchFamily="18" charset="0"/>
              </a:rPr>
              <a:t>*innen mit besonderen Bedarfen, zur </a:t>
            </a:r>
            <a:r>
              <a:rPr lang="de-DE" dirty="0" err="1">
                <a:latin typeface="Cambria" panose="02040503050406030204" pitchFamily="18" charset="0"/>
              </a:rPr>
              <a:t>Unterstützung</a:t>
            </a:r>
            <a:r>
              <a:rPr lang="de-DE" dirty="0">
                <a:latin typeface="Cambria" panose="02040503050406030204" pitchFamily="18" charset="0"/>
              </a:rPr>
              <a:t> einer inklusiven Schulentwicklung, zur </a:t>
            </a:r>
            <a:r>
              <a:rPr lang="de-DE" dirty="0" err="1">
                <a:latin typeface="Cambria" panose="02040503050406030204" pitchFamily="18" charset="0"/>
              </a:rPr>
              <a:t>Prävention</a:t>
            </a:r>
            <a:r>
              <a:rPr lang="de-DE" dirty="0">
                <a:latin typeface="Cambria" panose="02040503050406030204" pitchFamily="18" charset="0"/>
              </a:rPr>
              <a:t> und Lernprozessbegleitung sowie zur Beratung und </a:t>
            </a:r>
            <a:r>
              <a:rPr lang="de-DE" dirty="0" err="1">
                <a:latin typeface="Cambria" panose="02040503050406030204" pitchFamily="18" charset="0"/>
              </a:rPr>
              <a:t>Unterstützung</a:t>
            </a:r>
            <a:r>
              <a:rPr lang="de-DE" dirty="0">
                <a:latin typeface="Cambria" panose="02040503050406030204" pitchFamily="18" charset="0"/>
              </a:rPr>
              <a:t> aus </a:t>
            </a:r>
            <a:r>
              <a:rPr lang="de-DE" dirty="0" err="1">
                <a:latin typeface="Cambria" panose="02040503050406030204" pitchFamily="18" charset="0"/>
              </a:rPr>
              <a:t>möglichst</a:t>
            </a:r>
            <a:r>
              <a:rPr lang="de-DE" dirty="0">
                <a:latin typeface="Cambria" panose="02040503050406030204" pitchFamily="18" charset="0"/>
              </a:rPr>
              <a:t> multiprofessionellen Blickwinkel „</a:t>
            </a:r>
          </a:p>
          <a:p>
            <a:r>
              <a:rPr lang="de-DE" sz="1400" dirty="0"/>
              <a:t>http://die-werkstatt-gemeinsam-</a:t>
            </a:r>
            <a:r>
              <a:rPr lang="de-DE" sz="1400" dirty="0" err="1"/>
              <a:t>denken.de</a:t>
            </a:r>
            <a:r>
              <a:rPr lang="de-DE" sz="1400" dirty="0"/>
              <a:t>/</a:t>
            </a:r>
            <a:r>
              <a:rPr lang="de-DE" sz="1400" dirty="0" err="1"/>
              <a:t>downloads</a:t>
            </a:r>
            <a:r>
              <a:rPr lang="de-DE" sz="1400" dirty="0"/>
              <a:t>/Konzept_multiprofessionelle%20schulinterne%20Beratungsteams%20Fr.-Kr._2019.pdf</a:t>
            </a:r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00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AA72C-B45B-9445-8186-DC6B6DA12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Ferdinand-Freiligrath-Schule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0BD09A-2C04-BD49-AF8C-D7145C071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8893" y="2313898"/>
            <a:ext cx="4698358" cy="3599316"/>
          </a:xfrm>
        </p:spPr>
        <p:txBody>
          <a:bodyPr/>
          <a:lstStyle/>
          <a:p>
            <a:r>
              <a:rPr lang="de-DE" dirty="0"/>
              <a:t>ca. 275 </a:t>
            </a:r>
            <a:r>
              <a:rPr lang="de-DE" dirty="0" err="1"/>
              <a:t>SuS</a:t>
            </a:r>
            <a:r>
              <a:rPr lang="de-DE" dirty="0"/>
              <a:t> (</a:t>
            </a:r>
            <a:r>
              <a:rPr lang="de-DE" dirty="0" err="1"/>
              <a:t>Jgh</a:t>
            </a:r>
            <a:r>
              <a:rPr lang="de-DE" dirty="0"/>
              <a:t>. 7 – 12)</a:t>
            </a:r>
          </a:p>
          <a:p>
            <a:r>
              <a:rPr lang="de-DE" dirty="0"/>
              <a:t>29 (2)  </a:t>
            </a:r>
            <a:r>
              <a:rPr lang="de-DE" dirty="0" err="1"/>
              <a:t>SuS</a:t>
            </a:r>
            <a:r>
              <a:rPr lang="de-DE" dirty="0"/>
              <a:t> mit Förderbedarf</a:t>
            </a:r>
          </a:p>
          <a:p>
            <a:r>
              <a:rPr lang="de-DE" dirty="0"/>
              <a:t>ca. 5 </a:t>
            </a:r>
            <a:r>
              <a:rPr lang="de-DE" dirty="0" err="1"/>
              <a:t>SuS</a:t>
            </a:r>
            <a:r>
              <a:rPr lang="de-DE" dirty="0"/>
              <a:t> pro Klasse mit Unterstützungsbedarfen</a:t>
            </a:r>
          </a:p>
          <a:p>
            <a:r>
              <a:rPr lang="de-DE" dirty="0"/>
              <a:t>31 LK</a:t>
            </a:r>
          </a:p>
          <a:p>
            <a:r>
              <a:rPr lang="de-DE" dirty="0"/>
              <a:t>1 Sonderpädagogin</a:t>
            </a:r>
          </a:p>
          <a:p>
            <a:r>
              <a:rPr lang="de-DE" dirty="0"/>
              <a:t>1 Sozialpädagogin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6C59BB-6C91-694C-A8F1-C065BA533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617" y="3170447"/>
            <a:ext cx="3787037" cy="479732"/>
          </a:xfrm>
        </p:spPr>
        <p:txBody>
          <a:bodyPr/>
          <a:lstStyle/>
          <a:p>
            <a:r>
              <a:rPr lang="de-DE" sz="1600" dirty="0" err="1"/>
              <a:t>SchulG</a:t>
            </a:r>
            <a:r>
              <a:rPr lang="de-DE" sz="1600" dirty="0"/>
              <a:t> Berlin - § 74a Krisenteams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4EF4EB5-30E6-5241-A480-ADE5C8F20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8BD8898-7A9B-FD4F-B357-50A2C45C2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617" y="3785268"/>
            <a:ext cx="2002842" cy="2017788"/>
          </a:xfrm>
          <a:prstGeom prst="rect">
            <a:avLst/>
          </a:prstGeom>
        </p:spPr>
      </p:pic>
      <p:pic>
        <p:nvPicPr>
          <p:cNvPr id="1025" name="Picture 1" descr="page1image3807530704">
            <a:extLst>
              <a:ext uri="{FF2B5EF4-FFF2-40B4-BE49-F238E27FC236}">
                <a16:creationId xmlns:a16="http://schemas.microsoft.com/office/drawing/2014/main" id="{0A4310F6-A0B2-9E44-8FB4-50BD80AF1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843" y="3785267"/>
            <a:ext cx="2798362" cy="191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571E2D6-9FE9-9642-AAF0-16A0AE7928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847617" y="2313898"/>
            <a:ext cx="3612407" cy="72146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DAC83F6-EC06-EA4B-AA72-FA28BEAF9A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60843" y="841444"/>
            <a:ext cx="1786025" cy="89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251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D70C1BB-FE72-A945-BAED-27460976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2" y="753228"/>
            <a:ext cx="10405369" cy="1080938"/>
          </a:xfrm>
        </p:spPr>
        <p:txBody>
          <a:bodyPr>
            <a:normAutofit/>
          </a:bodyPr>
          <a:lstStyle/>
          <a:p>
            <a:r>
              <a:rPr lang="de-DE" dirty="0"/>
              <a:t>Zielstellungen des schulinternen Beratungsteams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9CF9F057-EB16-7D4C-BEE4-46B7F35316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579198"/>
              </p:ext>
            </p:extLst>
          </p:nvPr>
        </p:nvGraphicFramePr>
        <p:xfrm>
          <a:off x="952804" y="2083672"/>
          <a:ext cx="9341377" cy="435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46EF912-7A83-F345-885F-23EDECEB5107}"/>
              </a:ext>
            </a:extLst>
          </p:cNvPr>
          <p:cNvSpPr txBox="1"/>
          <p:nvPr/>
        </p:nvSpPr>
        <p:spPr>
          <a:xfrm>
            <a:off x="149742" y="6435771"/>
            <a:ext cx="117392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http://die-werkstatt-gemeinsam-</a:t>
            </a:r>
            <a:r>
              <a:rPr lang="de-DE" sz="1400" dirty="0" err="1"/>
              <a:t>denken.de</a:t>
            </a:r>
            <a:r>
              <a:rPr lang="de-DE" sz="1400" dirty="0"/>
              <a:t>/</a:t>
            </a:r>
            <a:r>
              <a:rPr lang="de-DE" sz="1400" dirty="0" err="1"/>
              <a:t>downloads</a:t>
            </a:r>
            <a:r>
              <a:rPr lang="de-DE" sz="1400" dirty="0"/>
              <a:t>/Konzept_multiprofessionelle%20schulinterne%20Beratungsteams%20Fr.-Kr._2019.pdf</a:t>
            </a:r>
          </a:p>
        </p:txBody>
      </p:sp>
    </p:spTree>
    <p:extLst>
      <p:ext uri="{BB962C8B-B14F-4D97-AF65-F5344CB8AC3E}">
        <p14:creationId xmlns:p14="http://schemas.microsoft.com/office/powerpoint/2010/main" val="399820305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2">
                <a:lumMod val="75000"/>
              </a:schemeClr>
            </a:gs>
            <a:gs pos="97000">
              <a:schemeClr val="accent2">
                <a:lumMod val="75000"/>
              </a:schemeClr>
            </a:gs>
            <a:gs pos="100000">
              <a:schemeClr val="accent2">
                <a:lumMod val="40000"/>
                <a:lumOff val="60000"/>
              </a:schemeClr>
            </a:gs>
            <a:gs pos="20000">
              <a:schemeClr val="accent3">
                <a:lumMod val="20000"/>
                <a:lumOff val="80000"/>
              </a:schemeClr>
            </a:gs>
            <a:gs pos="52000">
              <a:schemeClr val="bg2">
                <a:shade val="100000"/>
                <a:hueMod val="100000"/>
                <a:satMod val="110000"/>
                <a:lumMod val="73000"/>
                <a:lumOff val="27000"/>
              </a:schemeClr>
            </a:gs>
            <a:gs pos="97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D70C1BB-FE72-A945-BAED-27460976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2" y="753228"/>
            <a:ext cx="10405369" cy="1080938"/>
          </a:xfrm>
        </p:spPr>
        <p:txBody>
          <a:bodyPr>
            <a:normAutofit/>
          </a:bodyPr>
          <a:lstStyle/>
          <a:p>
            <a:r>
              <a:rPr lang="de-DE" dirty="0"/>
              <a:t>Zielstellungen des schulinternen Beratungsteams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9CF9F057-EB16-7D4C-BEE4-46B7F35316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975203"/>
              </p:ext>
            </p:extLst>
          </p:nvPr>
        </p:nvGraphicFramePr>
        <p:xfrm>
          <a:off x="952804" y="2083672"/>
          <a:ext cx="9341377" cy="435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46EF912-7A83-F345-885F-23EDECEB5107}"/>
              </a:ext>
            </a:extLst>
          </p:cNvPr>
          <p:cNvSpPr txBox="1"/>
          <p:nvPr/>
        </p:nvSpPr>
        <p:spPr>
          <a:xfrm>
            <a:off x="149742" y="6435771"/>
            <a:ext cx="117392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http://die-werkstatt-gemeinsam-</a:t>
            </a:r>
            <a:r>
              <a:rPr lang="de-DE" sz="1400" dirty="0" err="1"/>
              <a:t>denken.de</a:t>
            </a:r>
            <a:r>
              <a:rPr lang="de-DE" sz="1400" dirty="0"/>
              <a:t>/</a:t>
            </a:r>
            <a:r>
              <a:rPr lang="de-DE" sz="1400" dirty="0" err="1"/>
              <a:t>downloads</a:t>
            </a:r>
            <a:r>
              <a:rPr lang="de-DE" sz="1400" dirty="0"/>
              <a:t>/Konzept_multiprofessionelle%20schulinterne%20Beratungsteams%20Fr.-Kr._2019.pdf</a:t>
            </a:r>
          </a:p>
        </p:txBody>
      </p:sp>
    </p:spTree>
    <p:extLst>
      <p:ext uri="{BB962C8B-B14F-4D97-AF65-F5344CB8AC3E}">
        <p14:creationId xmlns:p14="http://schemas.microsoft.com/office/powerpoint/2010/main" val="9962278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2">
                <a:lumMod val="75000"/>
              </a:schemeClr>
            </a:gs>
            <a:gs pos="97000">
              <a:schemeClr val="accent2">
                <a:lumMod val="75000"/>
              </a:schemeClr>
            </a:gs>
            <a:gs pos="100000">
              <a:schemeClr val="accent2">
                <a:lumMod val="40000"/>
                <a:lumOff val="60000"/>
              </a:schemeClr>
            </a:gs>
            <a:gs pos="0">
              <a:schemeClr val="accent3">
                <a:lumMod val="20000"/>
                <a:lumOff val="80000"/>
              </a:schemeClr>
            </a:gs>
            <a:gs pos="52000">
              <a:schemeClr val="bg2">
                <a:shade val="100000"/>
                <a:hueMod val="100000"/>
                <a:satMod val="110000"/>
                <a:lumMod val="73000"/>
                <a:lumOff val="27000"/>
              </a:schemeClr>
            </a:gs>
            <a:gs pos="97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D70C1BB-FE72-A945-BAED-27460976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2" y="753228"/>
            <a:ext cx="10405369" cy="1080938"/>
          </a:xfrm>
        </p:spPr>
        <p:txBody>
          <a:bodyPr>
            <a:normAutofit/>
          </a:bodyPr>
          <a:lstStyle/>
          <a:p>
            <a:r>
              <a:rPr lang="de-DE" dirty="0"/>
              <a:t>Zielstellungen des schulinternen Beratungsteams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9CF9F057-EB16-7D4C-BEE4-46B7F35316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0761894"/>
              </p:ext>
            </p:extLst>
          </p:nvPr>
        </p:nvGraphicFramePr>
        <p:xfrm>
          <a:off x="952804" y="2083672"/>
          <a:ext cx="9341377" cy="435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46EF912-7A83-F345-885F-23EDECEB5107}"/>
              </a:ext>
            </a:extLst>
          </p:cNvPr>
          <p:cNvSpPr txBox="1"/>
          <p:nvPr/>
        </p:nvSpPr>
        <p:spPr>
          <a:xfrm>
            <a:off x="149742" y="6435771"/>
            <a:ext cx="117392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http://die-werkstatt-gemeinsam-</a:t>
            </a:r>
            <a:r>
              <a:rPr lang="de-DE" sz="1400" dirty="0" err="1"/>
              <a:t>denken.de</a:t>
            </a:r>
            <a:r>
              <a:rPr lang="de-DE" sz="1400" dirty="0"/>
              <a:t>/</a:t>
            </a:r>
            <a:r>
              <a:rPr lang="de-DE" sz="1400" dirty="0" err="1"/>
              <a:t>downloads</a:t>
            </a:r>
            <a:r>
              <a:rPr lang="de-DE" sz="1400" dirty="0"/>
              <a:t>/Konzept_multiprofessionelle%20schulinterne%20Beratungsteams%20Fr.-Kr._2019.pdf</a:t>
            </a:r>
          </a:p>
        </p:txBody>
      </p:sp>
    </p:spTree>
    <p:extLst>
      <p:ext uri="{BB962C8B-B14F-4D97-AF65-F5344CB8AC3E}">
        <p14:creationId xmlns:p14="http://schemas.microsoft.com/office/powerpoint/2010/main" val="49496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D70C1BB-FE72-A945-BAED-27460976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2" y="753228"/>
            <a:ext cx="10405369" cy="1080938"/>
          </a:xfrm>
        </p:spPr>
        <p:txBody>
          <a:bodyPr>
            <a:normAutofit/>
          </a:bodyPr>
          <a:lstStyle/>
          <a:p>
            <a:r>
              <a:rPr lang="de-DE" dirty="0"/>
              <a:t>Zielstellungen des schulinternen Beratungsteams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9CF9F057-EB16-7D4C-BEE4-46B7F35316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5203601"/>
              </p:ext>
            </p:extLst>
          </p:nvPr>
        </p:nvGraphicFramePr>
        <p:xfrm>
          <a:off x="952804" y="2083672"/>
          <a:ext cx="9341377" cy="435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46EF912-7A83-F345-885F-23EDECEB5107}"/>
              </a:ext>
            </a:extLst>
          </p:cNvPr>
          <p:cNvSpPr txBox="1"/>
          <p:nvPr/>
        </p:nvSpPr>
        <p:spPr>
          <a:xfrm>
            <a:off x="149742" y="6435771"/>
            <a:ext cx="117392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http://die-werkstatt-gemeinsam-</a:t>
            </a:r>
            <a:r>
              <a:rPr lang="de-DE" sz="1400" dirty="0" err="1"/>
              <a:t>denken.de</a:t>
            </a:r>
            <a:r>
              <a:rPr lang="de-DE" sz="1400" dirty="0"/>
              <a:t>/</a:t>
            </a:r>
            <a:r>
              <a:rPr lang="de-DE" sz="1400" dirty="0" err="1"/>
              <a:t>downloads</a:t>
            </a:r>
            <a:r>
              <a:rPr lang="de-DE" sz="1400" dirty="0"/>
              <a:t>/Konzept_multiprofessionelle%20schulinterne%20Beratungsteams%20Fr.-Kr._2019.pdf</a:t>
            </a:r>
          </a:p>
        </p:txBody>
      </p:sp>
    </p:spTree>
    <p:extLst>
      <p:ext uri="{BB962C8B-B14F-4D97-AF65-F5344CB8AC3E}">
        <p14:creationId xmlns:p14="http://schemas.microsoft.com/office/powerpoint/2010/main" val="309814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D70C1BB-FE72-A945-BAED-27460976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2" y="753228"/>
            <a:ext cx="10405369" cy="1080938"/>
          </a:xfrm>
        </p:spPr>
        <p:txBody>
          <a:bodyPr>
            <a:normAutofit/>
          </a:bodyPr>
          <a:lstStyle/>
          <a:p>
            <a:r>
              <a:rPr lang="de-DE" dirty="0"/>
              <a:t>Zielstellungen des schulinternen B-Teams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9CF9F057-EB16-7D4C-BEE4-46B7F35316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2277456"/>
              </p:ext>
            </p:extLst>
          </p:nvPr>
        </p:nvGraphicFramePr>
        <p:xfrm>
          <a:off x="952804" y="2083672"/>
          <a:ext cx="9341377" cy="435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42559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FDDCD-F91D-C345-B916-9D94E942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der aktuellen Beratungsvereinbarung 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423FFEE-46AD-114C-8E8C-008735F7966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80321" y="2155822"/>
            <a:ext cx="9365487" cy="412974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F2A5AE9-33EF-CB42-9CD5-B2D2FAC7F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9796" y="669388"/>
            <a:ext cx="784563" cy="124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548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erlin">
  <a:themeElements>
    <a:clrScheme name="Bla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{8043DBEC-5440-BA45-959F-691CB62777FB}tf10001057</Template>
  <TotalTime>0</TotalTime>
  <Words>625</Words>
  <Application>Microsoft Office PowerPoint</Application>
  <PresentationFormat>Breitbild</PresentationFormat>
  <Paragraphs>121</Paragraphs>
  <Slides>14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Trebuchet MS</vt:lpstr>
      <vt:lpstr>Wingdings</vt:lpstr>
      <vt:lpstr>Berlin</vt:lpstr>
      <vt:lpstr>Multiprofessionelle schulinterne Beratungsteams </vt:lpstr>
      <vt:lpstr>Definition  - Multiprofessionelles schulinternes Beratungsteam  </vt:lpstr>
      <vt:lpstr>Ferdinand-Freiligrath-Schule</vt:lpstr>
      <vt:lpstr>Zielstellungen des schulinternen Beratungsteams </vt:lpstr>
      <vt:lpstr>Zielstellungen des schulinternen Beratungsteams </vt:lpstr>
      <vt:lpstr>Zielstellungen des schulinternen Beratungsteams </vt:lpstr>
      <vt:lpstr>Zielstellungen des schulinternen Beratungsteams </vt:lpstr>
      <vt:lpstr>Zielstellungen des schulinternen B-Teams </vt:lpstr>
      <vt:lpstr>Beispiel der aktuellen Beratungsvereinbarung </vt:lpstr>
      <vt:lpstr>Beispiel der aktuellen Beratungsvereinbarung </vt:lpstr>
      <vt:lpstr>Beispiel der aktuellen Beratungsvereinbarung </vt:lpstr>
      <vt:lpstr>Beratungsvereinbarung –  Angabe der Netzwerke</vt:lpstr>
      <vt:lpstr>Multiprofessionelles schulinternes Beratungsteam – B-Team der Ferdinand-Freiligrath-Schule</vt:lpstr>
      <vt:lpstr>Vielen Dank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Multiprofessionelles, schulinternes Beratungsteam</dc:title>
  <dc:creator>Frau Schmidt</dc:creator>
  <cp:lastModifiedBy>Username</cp:lastModifiedBy>
  <cp:revision>7</cp:revision>
  <dcterms:created xsi:type="dcterms:W3CDTF">2022-02-26T10:23:34Z</dcterms:created>
  <dcterms:modified xsi:type="dcterms:W3CDTF">2022-04-25T13:00:07Z</dcterms:modified>
</cp:coreProperties>
</file>